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7" r:id="rId5"/>
    <p:sldId id="260" r:id="rId6"/>
    <p:sldId id="261" r:id="rId7"/>
    <p:sldId id="279" r:id="rId8"/>
    <p:sldId id="262" r:id="rId9"/>
    <p:sldId id="278" r:id="rId10"/>
    <p:sldId id="263" r:id="rId11"/>
    <p:sldId id="264" r:id="rId12"/>
    <p:sldId id="265" r:id="rId13"/>
    <p:sldId id="266" r:id="rId14"/>
    <p:sldId id="267" r:id="rId15"/>
    <p:sldId id="268" r:id="rId16"/>
    <p:sldId id="269" r:id="rId17"/>
    <p:sldId id="272" r:id="rId18"/>
    <p:sldId id="270" r:id="rId19"/>
    <p:sldId id="271" r:id="rId20"/>
    <p:sldId id="273" r:id="rId21"/>
    <p:sldId id="274"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varScale="1">
        <p:scale>
          <a:sx n="114" d="100"/>
          <a:sy n="114" d="100"/>
        </p:scale>
        <p:origin x="468" y="108"/>
      </p:cViewPr>
      <p:guideLst>
        <p:guide orient="horz" pos="2160"/>
        <p:guide pos="3840"/>
      </p:guideLst>
    </p:cSldViewPr>
  </p:slideViewPr>
  <p:notesTextViewPr>
    <p:cViewPr>
      <p:scale>
        <a:sx n="1" d="1"/>
        <a:sy n="1" d="1"/>
      </p:scale>
      <p:origin x="0" y="0"/>
    </p:cViewPr>
  </p:notesTextViewPr>
  <p:sorterViewPr>
    <p:cViewPr>
      <p:scale>
        <a:sx n="100" d="100"/>
        <a:sy n="100" d="100"/>
      </p:scale>
      <p:origin x="0" y="54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inle\Desktop\2021-09-09-WJD&#24635;&#32534;&#35270;&#39057;&#20250;&#35758;\&#26032;&#24314;%20Microsoft%20Excel%20&#24037;&#20316;&#349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inle\Desktop\&#26032;&#24314;%20Microsoft%20Excel%20&#24037;&#20316;&#349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inle\Desktop\2021-09-09-WJD&#24635;&#32534;&#35270;&#39057;&#20250;&#35758;\&#26032;&#24314;%20Microsoft%20Excel%20&#24037;&#20316;&#3492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i="1"/>
              <a:t>WJD</a:t>
            </a:r>
            <a:r>
              <a:rPr lang="en-US"/>
              <a:t>'s IF</a:t>
            </a:r>
            <a:endParaRPr lang="zh-C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Sheet1!$J$63</c:f>
              <c:strCache>
                <c:ptCount val="1"/>
                <c:pt idx="0">
                  <c:v>IF</c:v>
                </c:pt>
              </c:strCache>
            </c:strRef>
          </c:tx>
          <c:spPr>
            <a:ln w="28575" cap="rnd">
              <a:solidFill>
                <a:schemeClr val="accent1"/>
              </a:solidFill>
              <a:round/>
            </a:ln>
            <a:effectLst/>
          </c:spPr>
          <c:marker>
            <c:symbol val="none"/>
          </c:marker>
          <c:dLbls>
            <c:dLbl>
              <c:idx val="0"/>
              <c:layout>
                <c:manualLayout>
                  <c:x val="-5.7652887139107614E-2"/>
                  <c:y val="-3.24074074074074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A61-4B07-985B-B5816FFCC999}"/>
                </c:ext>
              </c:extLst>
            </c:dLbl>
            <c:dLbl>
              <c:idx val="1"/>
              <c:layout>
                <c:manualLayout>
                  <c:x val="-5.2097331583552058E-2"/>
                  <c:y val="-2.77777777777778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A61-4B07-985B-B5816FFCC9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Sheet1!$K$62:$L$62</c:f>
              <c:numCache>
                <c:formatCode>General</c:formatCode>
                <c:ptCount val="2"/>
                <c:pt idx="0">
                  <c:v>2019</c:v>
                </c:pt>
                <c:pt idx="1">
                  <c:v>2020</c:v>
                </c:pt>
              </c:numCache>
            </c:numRef>
          </c:cat>
          <c:val>
            <c:numRef>
              <c:f>Sheet1!$K$63:$L$63</c:f>
              <c:numCache>
                <c:formatCode>General</c:formatCode>
                <c:ptCount val="2"/>
                <c:pt idx="0">
                  <c:v>3.2469999999999999</c:v>
                </c:pt>
                <c:pt idx="1">
                  <c:v>3.7629999999999999</c:v>
                </c:pt>
              </c:numCache>
            </c:numRef>
          </c:val>
          <c:smooth val="0"/>
          <c:extLst>
            <c:ext xmlns:c16="http://schemas.microsoft.com/office/drawing/2014/chart" uri="{C3380CC4-5D6E-409C-BE32-E72D297353CC}">
              <c16:uniqueId val="{00000002-0A61-4B07-985B-B5816FFCC999}"/>
            </c:ext>
          </c:extLst>
        </c:ser>
        <c:ser>
          <c:idx val="1"/>
          <c:order val="1"/>
          <c:tx>
            <c:strRef>
              <c:f>Sheet1!$J$64</c:f>
              <c:strCache>
                <c:ptCount val="1"/>
                <c:pt idx="0">
                  <c:v>IF without journal self cites</c:v>
                </c:pt>
              </c:strCache>
            </c:strRef>
          </c:tx>
          <c:spPr>
            <a:ln w="28575" cap="rnd">
              <a:solidFill>
                <a:schemeClr val="accent2"/>
              </a:solidFill>
              <a:round/>
            </a:ln>
            <a:effectLst/>
          </c:spPr>
          <c:marker>
            <c:symbol val="none"/>
          </c:marker>
          <c:dLbls>
            <c:dLbl>
              <c:idx val="0"/>
              <c:layout>
                <c:manualLayout>
                  <c:x val="-5.2097331583552106E-2"/>
                  <c:y val="3.70370370370369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61-4B07-985B-B5816FFCC999}"/>
                </c:ext>
              </c:extLst>
            </c:dLbl>
            <c:dLbl>
              <c:idx val="1"/>
              <c:layout>
                <c:manualLayout>
                  <c:x val="-5.2097331583552058E-2"/>
                  <c:y val="4.16666666666666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61-4B07-985B-B5816FFCC99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Sheet1!$K$62:$L$62</c:f>
              <c:numCache>
                <c:formatCode>General</c:formatCode>
                <c:ptCount val="2"/>
                <c:pt idx="0">
                  <c:v>2019</c:v>
                </c:pt>
                <c:pt idx="1">
                  <c:v>2020</c:v>
                </c:pt>
              </c:numCache>
            </c:numRef>
          </c:cat>
          <c:val>
            <c:numRef>
              <c:f>Sheet1!$K$64:$L$64</c:f>
              <c:numCache>
                <c:formatCode>General</c:formatCode>
                <c:ptCount val="2"/>
                <c:pt idx="0">
                  <c:v>3.222</c:v>
                </c:pt>
                <c:pt idx="1">
                  <c:v>3.6840000000000002</c:v>
                </c:pt>
              </c:numCache>
            </c:numRef>
          </c:val>
          <c:smooth val="0"/>
          <c:extLst>
            <c:ext xmlns:c16="http://schemas.microsoft.com/office/drawing/2014/chart" uri="{C3380CC4-5D6E-409C-BE32-E72D297353CC}">
              <c16:uniqueId val="{00000005-0A61-4B07-985B-B5816FFCC999}"/>
            </c:ext>
          </c:extLst>
        </c:ser>
        <c:dLbls>
          <c:dLblPos val="ctr"/>
          <c:showLegendKey val="0"/>
          <c:showVal val="1"/>
          <c:showCatName val="0"/>
          <c:showSerName val="0"/>
          <c:showPercent val="0"/>
          <c:showBubbleSize val="0"/>
        </c:dLbls>
        <c:smooth val="0"/>
        <c:axId val="1033993231"/>
        <c:axId val="1033988239"/>
      </c:lineChart>
      <c:catAx>
        <c:axId val="1033993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33988239"/>
        <c:crosses val="autoZero"/>
        <c:auto val="1"/>
        <c:lblAlgn val="ctr"/>
        <c:lblOffset val="100"/>
        <c:noMultiLvlLbl val="0"/>
      </c:catAx>
      <c:valAx>
        <c:axId val="10339882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33993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Sheet1!$K$3</c:f>
              <c:strCache>
                <c:ptCount val="1"/>
                <c:pt idx="0">
                  <c:v>Manuscripts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Sheet1!$J$4:$J$12</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Sheet1!$K$4:$K$12</c:f>
              <c:numCache>
                <c:formatCode>General</c:formatCode>
                <c:ptCount val="9"/>
                <c:pt idx="0">
                  <c:v>127</c:v>
                </c:pt>
                <c:pt idx="1">
                  <c:v>243</c:v>
                </c:pt>
                <c:pt idx="2">
                  <c:v>119</c:v>
                </c:pt>
                <c:pt idx="3">
                  <c:v>204</c:v>
                </c:pt>
                <c:pt idx="4">
                  <c:v>72</c:v>
                </c:pt>
                <c:pt idx="5">
                  <c:v>130</c:v>
                </c:pt>
                <c:pt idx="6">
                  <c:v>162</c:v>
                </c:pt>
                <c:pt idx="7">
                  <c:v>132</c:v>
                </c:pt>
                <c:pt idx="8">
                  <c:v>287</c:v>
                </c:pt>
              </c:numCache>
            </c:numRef>
          </c:val>
          <c:extLst>
            <c:ext xmlns:c16="http://schemas.microsoft.com/office/drawing/2014/chart" uri="{C3380CC4-5D6E-409C-BE32-E72D297353CC}">
              <c16:uniqueId val="{00000000-6966-4CE6-B58F-A1449D2AA008}"/>
            </c:ext>
          </c:extLst>
        </c:ser>
        <c:dLbls>
          <c:dLblPos val="outEnd"/>
          <c:showLegendKey val="0"/>
          <c:showVal val="1"/>
          <c:showCatName val="0"/>
          <c:showSerName val="0"/>
          <c:showPercent val="0"/>
          <c:showBubbleSize val="0"/>
        </c:dLbls>
        <c:gapWidth val="150"/>
        <c:axId val="1924180303"/>
        <c:axId val="1924177807"/>
      </c:barChart>
      <c:catAx>
        <c:axId val="192418030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24177807"/>
        <c:crosses val="autoZero"/>
        <c:auto val="1"/>
        <c:lblAlgn val="ctr"/>
        <c:lblOffset val="100"/>
        <c:noMultiLvlLbl val="0"/>
      </c:catAx>
      <c:valAx>
        <c:axId val="1924177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9241803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Sheet1!$K$3</c:f>
              <c:strCache>
                <c:ptCount val="1"/>
                <c:pt idx="0">
                  <c:v>Submission</c:v>
                </c:pt>
              </c:strCache>
            </c:strRef>
          </c:tx>
          <c:spPr>
            <a:ln w="28575" cap="rnd">
              <a:solidFill>
                <a:schemeClr val="accent1"/>
              </a:solidFill>
              <a:round/>
            </a:ln>
            <a:effectLst/>
          </c:spPr>
          <c:marker>
            <c:symbol val="none"/>
          </c:marker>
          <c:dLbls>
            <c:dLbl>
              <c:idx val="0"/>
              <c:layout>
                <c:manualLayout>
                  <c:x val="-4.2611111111111113E-2"/>
                  <c:y val="1.85185185185185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D1-4164-A6F5-DF8E6252698D}"/>
                </c:ext>
              </c:extLst>
            </c:dLbl>
            <c:dLbl>
              <c:idx val="1"/>
              <c:layout>
                <c:manualLayout>
                  <c:x val="-3.9833333333333332E-2"/>
                  <c:y val="-2.77777777777778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D1-4164-A6F5-DF8E6252698D}"/>
                </c:ext>
              </c:extLst>
            </c:dLbl>
            <c:dLbl>
              <c:idx val="2"/>
              <c:layout>
                <c:manualLayout>
                  <c:x val="-4.2611111111111162E-2"/>
                  <c:y val="7.4074074074074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D1-4164-A6F5-DF8E6252698D}"/>
                </c:ext>
              </c:extLst>
            </c:dLbl>
            <c:dLbl>
              <c:idx val="3"/>
              <c:layout>
                <c:manualLayout>
                  <c:x val="-4.2611111111111162E-2"/>
                  <c:y val="-3.24074074074074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D1-4164-A6F5-DF8E6252698D}"/>
                </c:ext>
              </c:extLst>
            </c:dLbl>
            <c:dLbl>
              <c:idx val="4"/>
              <c:layout>
                <c:manualLayout>
                  <c:x val="-3.3500000000000099E-2"/>
                  <c:y val="-4.16666666666667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D1-4164-A6F5-DF8E6252698D}"/>
                </c:ext>
              </c:extLst>
            </c:dLbl>
            <c:dLbl>
              <c:idx val="5"/>
              <c:layout>
                <c:manualLayout>
                  <c:x val="-4.2611111111111211E-2"/>
                  <c:y val="-2.77777777777777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D1-4164-A6F5-DF8E6252698D}"/>
                </c:ext>
              </c:extLst>
            </c:dLbl>
            <c:dLbl>
              <c:idx val="6"/>
              <c:layout>
                <c:manualLayout>
                  <c:x val="-4.2611111111111113E-2"/>
                  <c:y val="-2.77777777777777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D1-4164-A6F5-DF8E6252698D}"/>
                </c:ext>
              </c:extLst>
            </c:dLbl>
            <c:dLbl>
              <c:idx val="7"/>
              <c:layout>
                <c:manualLayout>
                  <c:x val="-4.8166666666666767E-2"/>
                  <c:y val="-7.87037037037037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D1-4164-A6F5-DF8E6252698D}"/>
                </c:ext>
              </c:extLst>
            </c:dLbl>
            <c:dLbl>
              <c:idx val="8"/>
              <c:layout>
                <c:manualLayout>
                  <c:x val="-4.2611111111111211E-2"/>
                  <c:y val="-3.24074074074074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3D1-4164-A6F5-DF8E625269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Sheet1!$J$4:$J$12</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Sheet1!$K$4:$K$12</c:f>
              <c:numCache>
                <c:formatCode>General</c:formatCode>
                <c:ptCount val="9"/>
                <c:pt idx="0">
                  <c:v>127</c:v>
                </c:pt>
                <c:pt idx="1">
                  <c:v>243</c:v>
                </c:pt>
                <c:pt idx="2">
                  <c:v>119</c:v>
                </c:pt>
                <c:pt idx="3">
                  <c:v>204</c:v>
                </c:pt>
                <c:pt idx="4">
                  <c:v>72</c:v>
                </c:pt>
                <c:pt idx="5">
                  <c:v>130</c:v>
                </c:pt>
                <c:pt idx="6">
                  <c:v>162</c:v>
                </c:pt>
                <c:pt idx="7">
                  <c:v>132</c:v>
                </c:pt>
                <c:pt idx="8">
                  <c:v>287</c:v>
                </c:pt>
              </c:numCache>
            </c:numRef>
          </c:val>
          <c:smooth val="0"/>
          <c:extLst>
            <c:ext xmlns:c16="http://schemas.microsoft.com/office/drawing/2014/chart" uri="{C3380CC4-5D6E-409C-BE32-E72D297353CC}">
              <c16:uniqueId val="{00000009-F3D1-4164-A6F5-DF8E6252698D}"/>
            </c:ext>
          </c:extLst>
        </c:ser>
        <c:ser>
          <c:idx val="1"/>
          <c:order val="1"/>
          <c:tx>
            <c:strRef>
              <c:f>Sheet1!$L$3</c:f>
              <c:strCache>
                <c:ptCount val="1"/>
                <c:pt idx="0">
                  <c:v>Publication</c:v>
                </c:pt>
              </c:strCache>
            </c:strRef>
          </c:tx>
          <c:spPr>
            <a:ln w="28575" cap="rnd">
              <a:solidFill>
                <a:schemeClr val="accent2"/>
              </a:solidFill>
              <a:round/>
            </a:ln>
            <a:effectLst/>
          </c:spPr>
          <c:marker>
            <c:symbol val="none"/>
          </c:marker>
          <c:dLbls>
            <c:dLbl>
              <c:idx val="0"/>
              <c:layout>
                <c:manualLayout>
                  <c:x val="-3.0722222222222234E-2"/>
                  <c:y val="2.3148148148148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3D1-4164-A6F5-DF8E6252698D}"/>
                </c:ext>
              </c:extLst>
            </c:dLbl>
            <c:dLbl>
              <c:idx val="1"/>
              <c:layout>
                <c:manualLayout>
                  <c:x val="-4.2611111111111134E-2"/>
                  <c:y val="-1.85185185185185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3D1-4164-A6F5-DF8E6252698D}"/>
                </c:ext>
              </c:extLst>
            </c:dLbl>
            <c:dLbl>
              <c:idx val="2"/>
              <c:layout>
                <c:manualLayout>
                  <c:x val="-3.9833333333333387E-2"/>
                  <c:y val="-6.4814814814814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3D1-4164-A6F5-DF8E6252698D}"/>
                </c:ext>
              </c:extLst>
            </c:dLbl>
            <c:dLbl>
              <c:idx val="3"/>
              <c:layout>
                <c:manualLayout>
                  <c:x val="-3.6277777777777728E-2"/>
                  <c:y val="2.77777777777776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3D1-4164-A6F5-DF8E6252698D}"/>
                </c:ext>
              </c:extLst>
            </c:dLbl>
            <c:dLbl>
              <c:idx val="4"/>
              <c:layout>
                <c:manualLayout>
                  <c:x val="-3.6277777777777881E-2"/>
                  <c:y val="3.70370370370369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3D1-4164-A6F5-DF8E6252698D}"/>
                </c:ext>
              </c:extLst>
            </c:dLbl>
            <c:dLbl>
              <c:idx val="5"/>
              <c:layout>
                <c:manualLayout>
                  <c:x val="-3.6277777777777881E-2"/>
                  <c:y val="4.16666666666665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3D1-4164-A6F5-DF8E6252698D}"/>
                </c:ext>
              </c:extLst>
            </c:dLbl>
            <c:dLbl>
              <c:idx val="6"/>
              <c:layout>
                <c:manualLayout>
                  <c:x val="-3.6277777777777881E-2"/>
                  <c:y val="-1.85185185185186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3D1-4164-A6F5-DF8E6252698D}"/>
                </c:ext>
              </c:extLst>
            </c:dLbl>
            <c:dLbl>
              <c:idx val="7"/>
              <c:layout>
                <c:manualLayout>
                  <c:x val="-3.9055555555555656E-2"/>
                  <c:y val="-3.24074074074074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3D1-4164-A6F5-DF8E6252698D}"/>
                </c:ext>
              </c:extLst>
            </c:dLbl>
            <c:dLbl>
              <c:idx val="8"/>
              <c:layout>
                <c:manualLayout>
                  <c:x val="-4.2611111111111211E-2"/>
                  <c:y val="-3.70370370370370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3D1-4164-A6F5-DF8E625269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Sheet1!$J$4:$J$12</c:f>
              <c:numCache>
                <c:formatCode>General</c:formatCode>
                <c:ptCount val="9"/>
                <c:pt idx="0">
                  <c:v>2013</c:v>
                </c:pt>
                <c:pt idx="1">
                  <c:v>2014</c:v>
                </c:pt>
                <c:pt idx="2">
                  <c:v>2015</c:v>
                </c:pt>
                <c:pt idx="3">
                  <c:v>2016</c:v>
                </c:pt>
                <c:pt idx="4">
                  <c:v>2017</c:v>
                </c:pt>
                <c:pt idx="5">
                  <c:v>2018</c:v>
                </c:pt>
                <c:pt idx="6">
                  <c:v>2019</c:v>
                </c:pt>
                <c:pt idx="7">
                  <c:v>2020</c:v>
                </c:pt>
                <c:pt idx="8">
                  <c:v>2021</c:v>
                </c:pt>
              </c:numCache>
            </c:numRef>
          </c:cat>
          <c:val>
            <c:numRef>
              <c:f>Sheet1!$L$4:$L$12</c:f>
              <c:numCache>
                <c:formatCode>General</c:formatCode>
                <c:ptCount val="9"/>
                <c:pt idx="0">
                  <c:v>51</c:v>
                </c:pt>
                <c:pt idx="1">
                  <c:v>101</c:v>
                </c:pt>
                <c:pt idx="2">
                  <c:v>136</c:v>
                </c:pt>
                <c:pt idx="3">
                  <c:v>58</c:v>
                </c:pt>
                <c:pt idx="4">
                  <c:v>57</c:v>
                </c:pt>
                <c:pt idx="5">
                  <c:v>31</c:v>
                </c:pt>
                <c:pt idx="6">
                  <c:v>52</c:v>
                </c:pt>
                <c:pt idx="7">
                  <c:v>58</c:v>
                </c:pt>
                <c:pt idx="8">
                  <c:v>122</c:v>
                </c:pt>
              </c:numCache>
            </c:numRef>
          </c:val>
          <c:smooth val="0"/>
          <c:extLst>
            <c:ext xmlns:c16="http://schemas.microsoft.com/office/drawing/2014/chart" uri="{C3380CC4-5D6E-409C-BE32-E72D297353CC}">
              <c16:uniqueId val="{00000013-F3D1-4164-A6F5-DF8E6252698D}"/>
            </c:ext>
          </c:extLst>
        </c:ser>
        <c:dLbls>
          <c:dLblPos val="ctr"/>
          <c:showLegendKey val="0"/>
          <c:showVal val="1"/>
          <c:showCatName val="0"/>
          <c:showSerName val="0"/>
          <c:showPercent val="0"/>
          <c:showBubbleSize val="0"/>
        </c:dLbls>
        <c:smooth val="0"/>
        <c:axId val="1234542319"/>
        <c:axId val="1234543983"/>
      </c:lineChart>
      <c:catAx>
        <c:axId val="1234542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34543983"/>
        <c:crosses val="autoZero"/>
        <c:auto val="1"/>
        <c:lblAlgn val="ctr"/>
        <c:lblOffset val="100"/>
        <c:noMultiLvlLbl val="0"/>
      </c:catAx>
      <c:valAx>
        <c:axId val="12345439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234542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81C17E-0B01-48A9-9D8F-16380B3F8B46}"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CFA8F-1014-4117-B287-B1895487B2AB}" type="slidenum">
              <a:rPr lang="en-US" smtClean="0"/>
              <a:t>‹#›</a:t>
            </a:fld>
            <a:endParaRPr lang="en-US"/>
          </a:p>
        </p:txBody>
      </p:sp>
    </p:spTree>
    <p:extLst>
      <p:ext uri="{BB962C8B-B14F-4D97-AF65-F5344CB8AC3E}">
        <p14:creationId xmlns:p14="http://schemas.microsoft.com/office/powerpoint/2010/main" val="427355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81C17E-0B01-48A9-9D8F-16380B3F8B46}"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CFA8F-1014-4117-B287-B1895487B2AB}" type="slidenum">
              <a:rPr lang="en-US" smtClean="0"/>
              <a:t>‹#›</a:t>
            </a:fld>
            <a:endParaRPr lang="en-US"/>
          </a:p>
        </p:txBody>
      </p:sp>
    </p:spTree>
    <p:extLst>
      <p:ext uri="{BB962C8B-B14F-4D97-AF65-F5344CB8AC3E}">
        <p14:creationId xmlns:p14="http://schemas.microsoft.com/office/powerpoint/2010/main" val="392384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81C17E-0B01-48A9-9D8F-16380B3F8B46}"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CFA8F-1014-4117-B287-B1895487B2AB}" type="slidenum">
              <a:rPr lang="en-US" smtClean="0"/>
              <a:t>‹#›</a:t>
            </a:fld>
            <a:endParaRPr lang="en-US"/>
          </a:p>
        </p:txBody>
      </p:sp>
    </p:spTree>
    <p:extLst>
      <p:ext uri="{BB962C8B-B14F-4D97-AF65-F5344CB8AC3E}">
        <p14:creationId xmlns:p14="http://schemas.microsoft.com/office/powerpoint/2010/main" val="344217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81C17E-0B01-48A9-9D8F-16380B3F8B46}"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CFA8F-1014-4117-B287-B1895487B2AB}" type="slidenum">
              <a:rPr lang="en-US" smtClean="0"/>
              <a:t>‹#›</a:t>
            </a:fld>
            <a:endParaRPr lang="en-US"/>
          </a:p>
        </p:txBody>
      </p:sp>
    </p:spTree>
    <p:extLst>
      <p:ext uri="{BB962C8B-B14F-4D97-AF65-F5344CB8AC3E}">
        <p14:creationId xmlns:p14="http://schemas.microsoft.com/office/powerpoint/2010/main" val="767073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81C17E-0B01-48A9-9D8F-16380B3F8B46}" type="datetimeFigureOut">
              <a:rPr lang="en-US" smtClean="0"/>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0CFA8F-1014-4117-B287-B1895487B2AB}" type="slidenum">
              <a:rPr lang="en-US" smtClean="0"/>
              <a:t>‹#›</a:t>
            </a:fld>
            <a:endParaRPr lang="en-US"/>
          </a:p>
        </p:txBody>
      </p:sp>
    </p:spTree>
    <p:extLst>
      <p:ext uri="{BB962C8B-B14F-4D97-AF65-F5344CB8AC3E}">
        <p14:creationId xmlns:p14="http://schemas.microsoft.com/office/powerpoint/2010/main" val="355463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81C17E-0B01-48A9-9D8F-16380B3F8B46}"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CFA8F-1014-4117-B287-B1895487B2AB}" type="slidenum">
              <a:rPr lang="en-US" smtClean="0"/>
              <a:t>‹#›</a:t>
            </a:fld>
            <a:endParaRPr lang="en-US"/>
          </a:p>
        </p:txBody>
      </p:sp>
    </p:spTree>
    <p:extLst>
      <p:ext uri="{BB962C8B-B14F-4D97-AF65-F5344CB8AC3E}">
        <p14:creationId xmlns:p14="http://schemas.microsoft.com/office/powerpoint/2010/main" val="188789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81C17E-0B01-48A9-9D8F-16380B3F8B46}" type="datetimeFigureOut">
              <a:rPr lang="en-US" smtClean="0"/>
              <a:t>11/12/2021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0CFA8F-1014-4117-B287-B1895487B2AB}" type="slidenum">
              <a:rPr lang="en-US" smtClean="0"/>
              <a:t>‹#›</a:t>
            </a:fld>
            <a:endParaRPr lang="en-US"/>
          </a:p>
        </p:txBody>
      </p:sp>
    </p:spTree>
    <p:extLst>
      <p:ext uri="{BB962C8B-B14F-4D97-AF65-F5344CB8AC3E}">
        <p14:creationId xmlns:p14="http://schemas.microsoft.com/office/powerpoint/2010/main" val="2083761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81C17E-0B01-48A9-9D8F-16380B3F8B46}" type="datetimeFigureOut">
              <a:rPr lang="en-US" smtClean="0"/>
              <a:t>11/12/2021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0CFA8F-1014-4117-B287-B1895487B2AB}" type="slidenum">
              <a:rPr lang="en-US" smtClean="0"/>
              <a:t>‹#›</a:t>
            </a:fld>
            <a:endParaRPr lang="en-US"/>
          </a:p>
        </p:txBody>
      </p:sp>
    </p:spTree>
    <p:extLst>
      <p:ext uri="{BB962C8B-B14F-4D97-AF65-F5344CB8AC3E}">
        <p14:creationId xmlns:p14="http://schemas.microsoft.com/office/powerpoint/2010/main" val="135736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1C17E-0B01-48A9-9D8F-16380B3F8B46}" type="datetimeFigureOut">
              <a:rPr lang="en-US" smtClean="0"/>
              <a:t>11/12/2021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0CFA8F-1014-4117-B287-B1895487B2AB}" type="slidenum">
              <a:rPr lang="en-US" smtClean="0"/>
              <a:t>‹#›</a:t>
            </a:fld>
            <a:endParaRPr lang="en-US"/>
          </a:p>
        </p:txBody>
      </p:sp>
    </p:spTree>
    <p:extLst>
      <p:ext uri="{BB962C8B-B14F-4D97-AF65-F5344CB8AC3E}">
        <p14:creationId xmlns:p14="http://schemas.microsoft.com/office/powerpoint/2010/main" val="1179842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81C17E-0B01-48A9-9D8F-16380B3F8B46}"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CFA8F-1014-4117-B287-B1895487B2AB}" type="slidenum">
              <a:rPr lang="en-US" smtClean="0"/>
              <a:t>‹#›</a:t>
            </a:fld>
            <a:endParaRPr lang="en-US"/>
          </a:p>
        </p:txBody>
      </p:sp>
    </p:spTree>
    <p:extLst>
      <p:ext uri="{BB962C8B-B14F-4D97-AF65-F5344CB8AC3E}">
        <p14:creationId xmlns:p14="http://schemas.microsoft.com/office/powerpoint/2010/main" val="75289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81C17E-0B01-48A9-9D8F-16380B3F8B46}" type="datetimeFigureOut">
              <a:rPr lang="en-US" smtClean="0"/>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0CFA8F-1014-4117-B287-B1895487B2AB}" type="slidenum">
              <a:rPr lang="en-US" smtClean="0"/>
              <a:t>‹#›</a:t>
            </a:fld>
            <a:endParaRPr lang="en-US"/>
          </a:p>
        </p:txBody>
      </p:sp>
    </p:spTree>
    <p:extLst>
      <p:ext uri="{BB962C8B-B14F-4D97-AF65-F5344CB8AC3E}">
        <p14:creationId xmlns:p14="http://schemas.microsoft.com/office/powerpoint/2010/main" val="108003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1C17E-0B01-48A9-9D8F-16380B3F8B46}" type="datetimeFigureOut">
              <a:rPr lang="en-US" smtClean="0"/>
              <a:t>11/12/2021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0CFA8F-1014-4117-B287-B1895487B2AB}" type="slidenum">
              <a:rPr lang="en-US" smtClean="0"/>
              <a:t>‹#›</a:t>
            </a:fld>
            <a:endParaRPr lang="en-US"/>
          </a:p>
        </p:txBody>
      </p:sp>
    </p:spTree>
    <p:extLst>
      <p:ext uri="{BB962C8B-B14F-4D97-AF65-F5344CB8AC3E}">
        <p14:creationId xmlns:p14="http://schemas.microsoft.com/office/powerpoint/2010/main" val="2085633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f6publishing.com/HighlyInfluentialPeerReviewers"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78684598"/>
              </p:ext>
            </p:extLst>
          </p:nvPr>
        </p:nvGraphicFramePr>
        <p:xfrm>
          <a:off x="525516" y="367866"/>
          <a:ext cx="7083973" cy="6667534"/>
        </p:xfrm>
        <a:graphic>
          <a:graphicData uri="http://schemas.openxmlformats.org/drawingml/2006/table">
            <a:tbl>
              <a:tblPr firstRow="1" bandRow="1">
                <a:tableStyleId>{5C22544A-7EE6-4342-B048-85BDC9FD1C3A}</a:tableStyleId>
              </a:tblPr>
              <a:tblGrid>
                <a:gridCol w="7083973">
                  <a:extLst>
                    <a:ext uri="{9D8B030D-6E8A-4147-A177-3AD203B41FA5}">
                      <a16:colId xmlns:a16="http://schemas.microsoft.com/office/drawing/2014/main" val="20000"/>
                    </a:ext>
                  </a:extLst>
                </a:gridCol>
              </a:tblGrid>
              <a:tr h="1075854">
                <a:tc>
                  <a:txBody>
                    <a:bodyPr/>
                    <a:lstStyle/>
                    <a:p>
                      <a:pPr marL="0" marR="0" lvl="0" indent="0" algn="l" defTabSz="914400" rtl="0" eaLnBrk="1" fontAlgn="auto" latinLnBrk="0" hangingPunct="1">
                        <a:lnSpc>
                          <a:spcPct val="100000"/>
                        </a:lnSpc>
                        <a:spcBef>
                          <a:spcPts val="150"/>
                        </a:spcBef>
                        <a:spcAft>
                          <a:spcPts val="150"/>
                        </a:spcAft>
                        <a:buClrTx/>
                        <a:buSzTx/>
                        <a:buFontTx/>
                        <a:buNone/>
                        <a:tabLst/>
                        <a:defRPr/>
                      </a:pPr>
                      <a:r>
                        <a:rPr lang="en-US" sz="2800" b="1" i="1" kern="1200" dirty="0">
                          <a:solidFill>
                            <a:schemeClr val="tx1"/>
                          </a:solidFill>
                          <a:effectLst/>
                          <a:latin typeface="+mn-lt"/>
                          <a:ea typeface="+mn-ea"/>
                          <a:cs typeface="+mn-cs"/>
                        </a:rPr>
                        <a:t>World Journal of Diabetes </a:t>
                      </a:r>
                      <a:r>
                        <a:rPr lang="en-US" sz="2800" b="1" kern="1200" dirty="0">
                          <a:solidFill>
                            <a:schemeClr val="tx1"/>
                          </a:solidFill>
                          <a:effectLst/>
                          <a:latin typeface="+mn-lt"/>
                          <a:ea typeface="+mn-ea"/>
                          <a:cs typeface="+mn-cs"/>
                        </a:rPr>
                        <a:t>Editorial Board Meeting 2021</a:t>
                      </a:r>
                    </a:p>
                  </a:txBody>
                  <a:tcPr>
                    <a:solidFill>
                      <a:schemeClr val="bg2"/>
                    </a:solidFill>
                  </a:tcPr>
                </a:tc>
                <a:extLst>
                  <a:ext uri="{0D108BD9-81ED-4DB2-BD59-A6C34878D82A}">
                    <a16:rowId xmlns:a16="http://schemas.microsoft.com/office/drawing/2014/main" val="10000"/>
                  </a:ext>
                </a:extLst>
              </a:tr>
              <a:tr h="4181037">
                <a:tc>
                  <a:txBody>
                    <a:bodyPr/>
                    <a:lstStyle/>
                    <a:p>
                      <a:endParaRPr lang="en-US" sz="2000" kern="1200" dirty="0">
                        <a:solidFill>
                          <a:schemeClr val="dk1"/>
                        </a:solidFill>
                        <a:effectLst/>
                        <a:latin typeface="+mn-lt"/>
                        <a:ea typeface="+mn-ea"/>
                        <a:cs typeface="+mn-cs"/>
                      </a:endParaRPr>
                    </a:p>
                    <a:p>
                      <a:pPr>
                        <a:lnSpc>
                          <a:spcPct val="100000"/>
                        </a:lnSpc>
                      </a:pPr>
                      <a:r>
                        <a:rPr lang="en-US" sz="2000" kern="1200" dirty="0">
                          <a:solidFill>
                            <a:schemeClr val="dk1"/>
                          </a:solidFill>
                          <a:effectLst/>
                          <a:latin typeface="+mn-lt"/>
                          <a:ea typeface="+mn-ea"/>
                          <a:cs typeface="+mn-cs"/>
                        </a:rPr>
                        <a:t>J</a:t>
                      </a:r>
                      <a:r>
                        <a:rPr lang="en-US" altLang="zh-CN" sz="2000" kern="1200" dirty="0">
                          <a:solidFill>
                            <a:schemeClr val="dk1"/>
                          </a:solidFill>
                          <a:effectLst/>
                          <a:latin typeface="+mn-lt"/>
                          <a:ea typeface="+mn-ea"/>
                          <a:cs typeface="+mn-cs"/>
                        </a:rPr>
                        <a:t>in-Lei Wang</a:t>
                      </a:r>
                      <a:r>
                        <a:rPr lang="en-US" sz="2000" kern="1200" dirty="0">
                          <a:solidFill>
                            <a:schemeClr val="dk1"/>
                          </a:solidFill>
                          <a:effectLst/>
                          <a:latin typeface="+mn-lt"/>
                          <a:ea typeface="+mn-ea"/>
                          <a:cs typeface="+mn-cs"/>
                        </a:rPr>
                        <a:t>, General Manager</a:t>
                      </a:r>
                    </a:p>
                    <a:p>
                      <a:pPr>
                        <a:lnSpc>
                          <a:spcPct val="100000"/>
                        </a:lnSpc>
                      </a:pPr>
                      <a:endParaRPr lang="en-US" sz="2000" kern="1200" dirty="0">
                        <a:solidFill>
                          <a:schemeClr val="dk1"/>
                        </a:solidFill>
                        <a:effectLst/>
                        <a:latin typeface="+mn-lt"/>
                        <a:ea typeface="+mn-ea"/>
                        <a:cs typeface="+mn-cs"/>
                      </a:endParaRPr>
                    </a:p>
                    <a:p>
                      <a:pPr>
                        <a:lnSpc>
                          <a:spcPct val="100000"/>
                        </a:lnSpc>
                      </a:pPr>
                      <a:r>
                        <a:rPr lang="en-US" sz="1800" b="0" kern="1200" dirty="0">
                          <a:solidFill>
                            <a:schemeClr val="dk1"/>
                          </a:solidFill>
                          <a:effectLst/>
                          <a:latin typeface="+mn-lt"/>
                          <a:ea typeface="+mn-ea"/>
                          <a:cs typeface="+mn-cs"/>
                        </a:rPr>
                        <a:t>November 9, 2021 Beijing</a:t>
                      </a:r>
                    </a:p>
                    <a:p>
                      <a:pPr>
                        <a:lnSpc>
                          <a:spcPct val="100000"/>
                        </a:lnSpc>
                      </a:pPr>
                      <a:endParaRPr lang="en-US" sz="2000" kern="1200" dirty="0">
                        <a:solidFill>
                          <a:schemeClr val="dk1"/>
                        </a:solidFill>
                        <a:effectLst/>
                        <a:latin typeface="+mn-lt"/>
                        <a:ea typeface="+mn-ea"/>
                        <a:cs typeface="+mn-cs"/>
                      </a:endParaRPr>
                    </a:p>
                    <a:p>
                      <a:pPr>
                        <a:lnSpc>
                          <a:spcPct val="150000"/>
                        </a:lnSpc>
                      </a:pPr>
                      <a:r>
                        <a:rPr lang="en-US" sz="1980" b="0" kern="1200" dirty="0">
                          <a:solidFill>
                            <a:schemeClr val="accent2">
                              <a:lumMod val="75000"/>
                            </a:schemeClr>
                          </a:solidFill>
                          <a:effectLst/>
                          <a:latin typeface="+mn-lt"/>
                          <a:ea typeface="+mn-ea"/>
                          <a:cs typeface="+mn-cs"/>
                        </a:rPr>
                        <a:t>1 Introduction of </a:t>
                      </a:r>
                      <a:r>
                        <a:rPr lang="en-US" sz="1980" b="0" i="1" kern="1200" dirty="0">
                          <a:solidFill>
                            <a:schemeClr val="accent2">
                              <a:lumMod val="75000"/>
                            </a:schemeClr>
                          </a:solidFill>
                          <a:effectLst/>
                          <a:latin typeface="+mn-lt"/>
                          <a:ea typeface="+mn-ea"/>
                          <a:cs typeface="+mn-cs"/>
                        </a:rPr>
                        <a:t>World Journal of Diabetes</a:t>
                      </a:r>
                    </a:p>
                    <a:p>
                      <a:pPr>
                        <a:lnSpc>
                          <a:spcPct val="150000"/>
                        </a:lnSpc>
                      </a:pPr>
                      <a:r>
                        <a:rPr lang="en-US" sz="1980" b="0" kern="1200" dirty="0">
                          <a:solidFill>
                            <a:schemeClr val="accent2">
                              <a:lumMod val="75000"/>
                            </a:schemeClr>
                          </a:solidFill>
                          <a:effectLst/>
                          <a:latin typeface="+mn-lt"/>
                          <a:ea typeface="+mn-ea"/>
                          <a:cs typeface="+mn-cs"/>
                        </a:rPr>
                        <a:t>2 Submission and publications of </a:t>
                      </a:r>
                      <a:r>
                        <a:rPr lang="en-US" sz="1980" b="0" i="1" kern="1200" dirty="0">
                          <a:solidFill>
                            <a:schemeClr val="accent2">
                              <a:lumMod val="75000"/>
                            </a:schemeClr>
                          </a:solidFill>
                          <a:effectLst/>
                          <a:latin typeface="+mn-lt"/>
                          <a:ea typeface="+mn-ea"/>
                          <a:cs typeface="+mn-cs"/>
                        </a:rPr>
                        <a:t>World Journal of Diabetes</a:t>
                      </a:r>
                    </a:p>
                    <a:p>
                      <a:pPr>
                        <a:lnSpc>
                          <a:spcPct val="150000"/>
                        </a:lnSpc>
                      </a:pPr>
                      <a:r>
                        <a:rPr lang="en-US" sz="1980" b="0" kern="1200" dirty="0">
                          <a:solidFill>
                            <a:schemeClr val="accent2">
                              <a:lumMod val="75000"/>
                            </a:schemeClr>
                          </a:solidFill>
                          <a:effectLst/>
                          <a:latin typeface="+mn-lt"/>
                          <a:ea typeface="+mn-ea"/>
                          <a:cs typeface="+mn-cs"/>
                        </a:rPr>
                        <a:t>3 Publication process of manuscript</a:t>
                      </a:r>
                    </a:p>
                    <a:p>
                      <a:pPr>
                        <a:lnSpc>
                          <a:spcPct val="150000"/>
                        </a:lnSpc>
                      </a:pPr>
                      <a:r>
                        <a:rPr lang="en-US" sz="1980" b="0" kern="1200" dirty="0">
                          <a:solidFill>
                            <a:schemeClr val="accent2">
                              <a:lumMod val="75000"/>
                            </a:schemeClr>
                          </a:solidFill>
                          <a:effectLst/>
                          <a:latin typeface="+mn-lt"/>
                          <a:ea typeface="+mn-ea"/>
                          <a:cs typeface="+mn-cs"/>
                        </a:rPr>
                        <a:t>4 </a:t>
                      </a:r>
                      <a:r>
                        <a:rPr lang="en-US" sz="1980" b="0" i="1" kern="1200" dirty="0">
                          <a:solidFill>
                            <a:schemeClr val="accent2">
                              <a:lumMod val="75000"/>
                            </a:schemeClr>
                          </a:solidFill>
                          <a:effectLst/>
                          <a:latin typeface="+mn-lt"/>
                          <a:ea typeface="+mn-ea"/>
                          <a:cs typeface="+mn-cs"/>
                        </a:rPr>
                        <a:t>World Journal of Diabetes’s </a:t>
                      </a:r>
                      <a:r>
                        <a:rPr lang="en-US" sz="1980" b="0" kern="1200" dirty="0">
                          <a:solidFill>
                            <a:schemeClr val="accent2">
                              <a:lumMod val="75000"/>
                            </a:schemeClr>
                          </a:solidFill>
                          <a:effectLst/>
                          <a:latin typeface="+mn-lt"/>
                          <a:ea typeface="+mn-ea"/>
                          <a:cs typeface="+mn-cs"/>
                        </a:rPr>
                        <a:t>Editorial system - F6Publishing system</a:t>
                      </a:r>
                    </a:p>
                    <a:p>
                      <a:pPr>
                        <a:lnSpc>
                          <a:spcPct val="150000"/>
                        </a:lnSpc>
                      </a:pPr>
                      <a:r>
                        <a:rPr lang="en-US" sz="1980" b="0" kern="1200" dirty="0">
                          <a:solidFill>
                            <a:schemeClr val="accent2">
                              <a:lumMod val="75000"/>
                            </a:schemeClr>
                          </a:solidFill>
                          <a:effectLst/>
                          <a:latin typeface="+mn-lt"/>
                          <a:ea typeface="+mn-ea"/>
                          <a:cs typeface="+mn-cs"/>
                        </a:rPr>
                        <a:t>5 Editorial Board introduction</a:t>
                      </a:r>
                    </a:p>
                    <a:p>
                      <a:pPr>
                        <a:lnSpc>
                          <a:spcPct val="150000"/>
                        </a:lnSpc>
                      </a:pPr>
                      <a:r>
                        <a:rPr lang="en-US" sz="1980" b="0" kern="1200" dirty="0">
                          <a:solidFill>
                            <a:schemeClr val="accent2">
                              <a:lumMod val="75000"/>
                            </a:schemeClr>
                          </a:solidFill>
                          <a:effectLst/>
                          <a:latin typeface="+mn-lt"/>
                          <a:ea typeface="+mn-ea"/>
                          <a:cs typeface="+mn-cs"/>
                        </a:rPr>
                        <a:t>6 Invitation for </a:t>
                      </a:r>
                      <a:r>
                        <a:rPr lang="en-US" sz="1980" b="0" i="1" kern="1200" dirty="0">
                          <a:solidFill>
                            <a:schemeClr val="accent2">
                              <a:lumMod val="75000"/>
                            </a:schemeClr>
                          </a:solidFill>
                          <a:effectLst/>
                          <a:latin typeface="+mn-lt"/>
                          <a:ea typeface="+mn-ea"/>
                          <a:cs typeface="+mn-cs"/>
                        </a:rPr>
                        <a:t>World Journal of Diabetes </a:t>
                      </a:r>
                      <a:r>
                        <a:rPr lang="en-US" sz="1980" b="0" kern="1200" dirty="0">
                          <a:solidFill>
                            <a:schemeClr val="accent2">
                              <a:lumMod val="75000"/>
                            </a:schemeClr>
                          </a:solidFill>
                          <a:effectLst/>
                          <a:latin typeface="+mn-lt"/>
                          <a:ea typeface="+mn-ea"/>
                          <a:cs typeface="+mn-cs"/>
                        </a:rPr>
                        <a:t>in 2021</a:t>
                      </a:r>
                    </a:p>
                    <a:p>
                      <a:pPr>
                        <a:lnSpc>
                          <a:spcPct val="150000"/>
                        </a:lnSpc>
                      </a:pPr>
                      <a:r>
                        <a:rPr lang="en-US" sz="1980" b="0" kern="1200" dirty="0">
                          <a:solidFill>
                            <a:schemeClr val="accent2">
                              <a:lumMod val="75000"/>
                            </a:schemeClr>
                          </a:solidFill>
                          <a:effectLst/>
                          <a:latin typeface="+mn-lt"/>
                          <a:ea typeface="+mn-ea"/>
                          <a:cs typeface="+mn-cs"/>
                        </a:rPr>
                        <a:t>7 Open discussion</a:t>
                      </a:r>
                    </a:p>
                  </a:txBody>
                  <a:tcPr>
                    <a:solidFill>
                      <a:schemeClr val="bg1"/>
                    </a:solidFill>
                  </a:tcPr>
                </a:tc>
                <a:extLst>
                  <a:ext uri="{0D108BD9-81ED-4DB2-BD59-A6C34878D82A}">
                    <a16:rowId xmlns:a16="http://schemas.microsoft.com/office/drawing/2014/main" val="10001"/>
                  </a:ext>
                </a:extLst>
              </a:tr>
              <a:tr h="519363">
                <a:tc>
                  <a:txBody>
                    <a:bodyPr/>
                    <a:lstStyle/>
                    <a:p>
                      <a:endParaRPr lang="en-US" dirty="0"/>
                    </a:p>
                  </a:txBody>
                  <a:tcPr>
                    <a:solidFill>
                      <a:schemeClr val="bg1"/>
                    </a:solidFill>
                  </a:tcPr>
                </a:tc>
                <a:extLst>
                  <a:ext uri="{0D108BD9-81ED-4DB2-BD59-A6C34878D82A}">
                    <a16:rowId xmlns:a16="http://schemas.microsoft.com/office/drawing/2014/main" val="10002"/>
                  </a:ext>
                </a:extLst>
              </a:tr>
              <a:tr h="322756">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7"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549EFD6A-69B9-4C5E-8683-4D1186E143C5}"/>
              </a:ext>
            </a:extLst>
          </p:cNvPr>
          <p:cNvSpPr txBox="1"/>
          <p:nvPr/>
        </p:nvSpPr>
        <p:spPr>
          <a:xfrm>
            <a:off x="7666639" y="3450759"/>
            <a:ext cx="4010462" cy="3039294"/>
          </a:xfrm>
          <a:prstGeom prst="rect">
            <a:avLst/>
          </a:prstGeom>
          <a:noFill/>
        </p:spPr>
        <p:txBody>
          <a:bodyPr wrap="square">
            <a:spAutoFit/>
          </a:bodyPr>
          <a:lstStyle/>
          <a:p>
            <a:pPr algn="just">
              <a:lnSpc>
                <a:spcPct val="150000"/>
              </a:lnSpc>
            </a:pPr>
            <a:r>
              <a:rPr lang="en-US" altLang="zh-CN" sz="1500" b="1" i="1" dirty="0">
                <a:solidFill>
                  <a:schemeClr val="dk1"/>
                </a:solidFill>
              </a:rPr>
              <a:t>Editors-in-Chief</a:t>
            </a:r>
          </a:p>
          <a:p>
            <a:pPr algn="just">
              <a:lnSpc>
                <a:spcPct val="150000"/>
              </a:lnSpc>
            </a:pPr>
            <a:endParaRPr lang="zh-CN" altLang="zh-CN" sz="900" dirty="0">
              <a:solidFill>
                <a:schemeClr val="dk1"/>
              </a:solidFill>
            </a:endParaRPr>
          </a:p>
          <a:p>
            <a:pPr algn="just"/>
            <a:r>
              <a:rPr lang="en-US" altLang="zh-CN" sz="1100" b="1" dirty="0">
                <a:solidFill>
                  <a:schemeClr val="dk1"/>
                </a:solidFill>
              </a:rPr>
              <a:t>Jian-Bo Xiao, DPhil, PhD, Full Professor, </a:t>
            </a:r>
            <a:r>
              <a:rPr lang="en-US" altLang="zh-CN" sz="1100" dirty="0">
                <a:solidFill>
                  <a:schemeClr val="dk1"/>
                </a:solidFill>
              </a:rPr>
              <a:t>Department of Analytical Chemistry and Food Science, Faculty of Food Science and Technology, University of Vigo, Vigo 36310, Spain</a:t>
            </a:r>
            <a:endParaRPr lang="zh-CN" altLang="zh-CN" sz="1100" dirty="0">
              <a:solidFill>
                <a:schemeClr val="dk1"/>
              </a:solidFill>
            </a:endParaRPr>
          </a:p>
          <a:p>
            <a:pPr algn="just"/>
            <a:endParaRPr lang="en-US" altLang="zh-CN" sz="1100" dirty="0">
              <a:solidFill>
                <a:schemeClr val="dk1"/>
              </a:solidFill>
            </a:endParaRPr>
          </a:p>
          <a:p>
            <a:pPr algn="just"/>
            <a:r>
              <a:rPr lang="en-US" altLang="zh-CN" sz="1100" b="1" dirty="0">
                <a:solidFill>
                  <a:schemeClr val="dk1"/>
                </a:solidFill>
              </a:rPr>
              <a:t>Lu Cai, MD, PhD, Professor, </a:t>
            </a:r>
            <a:r>
              <a:rPr lang="en-US" altLang="zh-CN" sz="1100" dirty="0">
                <a:solidFill>
                  <a:schemeClr val="dk1"/>
                </a:solidFill>
              </a:rPr>
              <a:t>Department of Pediatrics, University of Louisville, Louisville, KY 40202, United States</a:t>
            </a:r>
          </a:p>
          <a:p>
            <a:pPr algn="just"/>
            <a:endParaRPr lang="zh-CN" altLang="zh-CN" sz="1100" dirty="0">
              <a:solidFill>
                <a:schemeClr val="dk1"/>
              </a:solidFill>
            </a:endParaRPr>
          </a:p>
          <a:p>
            <a:pPr algn="just"/>
            <a:r>
              <a:rPr lang="en-US" altLang="zh-CN" sz="1100" b="1" dirty="0">
                <a:solidFill>
                  <a:schemeClr val="dk1"/>
                </a:solidFill>
              </a:rPr>
              <a:t>Manfredi Rizzo, MD, PhD, Professor, </a:t>
            </a:r>
            <a:r>
              <a:rPr lang="en-US" altLang="zh-CN" sz="1100" dirty="0">
                <a:solidFill>
                  <a:schemeClr val="dk1"/>
                </a:solidFill>
              </a:rPr>
              <a:t>Biomedical Department of Internal Medicine and Medical Specialties, University of Palermo, Palermo 90127, Italy</a:t>
            </a:r>
          </a:p>
          <a:p>
            <a:pPr algn="just"/>
            <a:endParaRPr lang="en-US" altLang="zh-CN" sz="1100" dirty="0">
              <a:solidFill>
                <a:schemeClr val="dk1"/>
              </a:solidFill>
            </a:endParaRPr>
          </a:p>
          <a:p>
            <a:pPr algn="just"/>
            <a:r>
              <a:rPr lang="en-US" altLang="zh-CN" sz="1100" b="1" dirty="0">
                <a:solidFill>
                  <a:schemeClr val="dk1"/>
                </a:solidFill>
              </a:rPr>
              <a:t>Md. Shahidul Islam, BSc, MSc, PhD, Professor, </a:t>
            </a:r>
            <a:r>
              <a:rPr lang="en-US" altLang="zh-CN" sz="1100" dirty="0">
                <a:solidFill>
                  <a:schemeClr val="dk1"/>
                </a:solidFill>
              </a:rPr>
              <a:t>Department of Biochemistry, University of KwaZulu-Natal, Durban 4000, South Africa</a:t>
            </a:r>
            <a:endParaRPr lang="zh-CN" altLang="zh-CN" sz="1100" dirty="0">
              <a:solidFill>
                <a:schemeClr val="dk1"/>
              </a:solidFill>
            </a:endParaRPr>
          </a:p>
        </p:txBody>
      </p:sp>
      <p:grpSp>
        <p:nvGrpSpPr>
          <p:cNvPr id="14" name="组合 13">
            <a:extLst>
              <a:ext uri="{FF2B5EF4-FFF2-40B4-BE49-F238E27FC236}">
                <a16:creationId xmlns:a16="http://schemas.microsoft.com/office/drawing/2014/main" id="{AD5F2E9F-F989-445B-9F0A-A82B8D96BA32}"/>
              </a:ext>
            </a:extLst>
          </p:cNvPr>
          <p:cNvGrpSpPr/>
          <p:nvPr/>
        </p:nvGrpSpPr>
        <p:grpSpPr>
          <a:xfrm>
            <a:off x="7680804" y="368381"/>
            <a:ext cx="3996405" cy="3104833"/>
            <a:chOff x="7378800" y="343214"/>
            <a:chExt cx="3996405" cy="3104833"/>
          </a:xfrm>
        </p:grpSpPr>
        <p:grpSp>
          <p:nvGrpSpPr>
            <p:cNvPr id="15" name="组合 14">
              <a:extLst>
                <a:ext uri="{FF2B5EF4-FFF2-40B4-BE49-F238E27FC236}">
                  <a16:creationId xmlns:a16="http://schemas.microsoft.com/office/drawing/2014/main" id="{8B01610D-EC3C-42E3-8C19-678969EC28F1}"/>
                </a:ext>
              </a:extLst>
            </p:cNvPr>
            <p:cNvGrpSpPr/>
            <p:nvPr/>
          </p:nvGrpSpPr>
          <p:grpSpPr>
            <a:xfrm>
              <a:off x="7378800" y="343214"/>
              <a:ext cx="3996297" cy="1689101"/>
              <a:chOff x="7378800" y="343214"/>
              <a:chExt cx="3996297" cy="1689101"/>
            </a:xfrm>
          </p:grpSpPr>
          <p:sp>
            <p:nvSpPr>
              <p:cNvPr id="26" name="矩形 25">
                <a:extLst>
                  <a:ext uri="{FF2B5EF4-FFF2-40B4-BE49-F238E27FC236}">
                    <a16:creationId xmlns:a16="http://schemas.microsoft.com/office/drawing/2014/main" id="{96890532-8E06-4597-A1E8-551DDAD382E7}"/>
                  </a:ext>
                </a:extLst>
              </p:cNvPr>
              <p:cNvSpPr/>
              <p:nvPr/>
            </p:nvSpPr>
            <p:spPr>
              <a:xfrm>
                <a:off x="7378800" y="343214"/>
                <a:ext cx="3996297" cy="1689101"/>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pic>
            <p:nvPicPr>
              <p:cNvPr id="27" name="图片 26">
                <a:extLst>
                  <a:ext uri="{FF2B5EF4-FFF2-40B4-BE49-F238E27FC236}">
                    <a16:creationId xmlns:a16="http://schemas.microsoft.com/office/drawing/2014/main" id="{CF0C244C-997E-451A-BBFE-11A8619102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456" y="366278"/>
                <a:ext cx="3959352" cy="1641257"/>
              </a:xfrm>
              <a:prstGeom prst="rect">
                <a:avLst/>
              </a:prstGeom>
            </p:spPr>
          </p:pic>
        </p:grpSp>
        <p:grpSp>
          <p:nvGrpSpPr>
            <p:cNvPr id="16" name="组合 15">
              <a:extLst>
                <a:ext uri="{FF2B5EF4-FFF2-40B4-BE49-F238E27FC236}">
                  <a16:creationId xmlns:a16="http://schemas.microsoft.com/office/drawing/2014/main" id="{4870B284-E4F2-4032-83CD-99A4E50D8E0C}"/>
                </a:ext>
              </a:extLst>
            </p:cNvPr>
            <p:cNvGrpSpPr/>
            <p:nvPr/>
          </p:nvGrpSpPr>
          <p:grpSpPr>
            <a:xfrm>
              <a:off x="7378908" y="2031564"/>
              <a:ext cx="3996297" cy="1416483"/>
              <a:chOff x="7264502" y="2452460"/>
              <a:chExt cx="4024767" cy="1462746"/>
            </a:xfrm>
          </p:grpSpPr>
          <p:grpSp>
            <p:nvGrpSpPr>
              <p:cNvPr id="17" name="组合 16">
                <a:extLst>
                  <a:ext uri="{FF2B5EF4-FFF2-40B4-BE49-F238E27FC236}">
                    <a16:creationId xmlns:a16="http://schemas.microsoft.com/office/drawing/2014/main" id="{2199DBFF-90D4-4E4E-916B-BBB390522539}"/>
                  </a:ext>
                </a:extLst>
              </p:cNvPr>
              <p:cNvGrpSpPr/>
              <p:nvPr/>
            </p:nvGrpSpPr>
            <p:grpSpPr>
              <a:xfrm>
                <a:off x="7328817" y="2501055"/>
                <a:ext cx="3924797" cy="1384840"/>
                <a:chOff x="7273202" y="3228686"/>
                <a:chExt cx="4074950" cy="1432801"/>
              </a:xfrm>
            </p:grpSpPr>
            <p:pic>
              <p:nvPicPr>
                <p:cNvPr id="22" name="图片 21">
                  <a:extLst>
                    <a:ext uri="{FF2B5EF4-FFF2-40B4-BE49-F238E27FC236}">
                      <a16:creationId xmlns:a16="http://schemas.microsoft.com/office/drawing/2014/main" id="{5AA416DF-CFD4-4296-8A45-A021A5F0DC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3202" y="3229560"/>
                  <a:ext cx="984628" cy="1431498"/>
                </a:xfrm>
                <a:prstGeom prst="rect">
                  <a:avLst/>
                </a:prstGeom>
                <a:ln>
                  <a:solidFill>
                    <a:schemeClr val="bg1"/>
                  </a:solidFill>
                </a:ln>
              </p:spPr>
            </p:pic>
            <p:pic>
              <p:nvPicPr>
                <p:cNvPr id="23" name="图片 22">
                  <a:extLst>
                    <a:ext uri="{FF2B5EF4-FFF2-40B4-BE49-F238E27FC236}">
                      <a16:creationId xmlns:a16="http://schemas.microsoft.com/office/drawing/2014/main" id="{0B4FBDC0-0F80-4636-AFB1-27964BB1BA34}"/>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9331075" y="3228687"/>
                  <a:ext cx="986400" cy="1432800"/>
                </a:xfrm>
                <a:prstGeom prst="rect">
                  <a:avLst/>
                </a:prstGeom>
                <a:ln>
                  <a:solidFill>
                    <a:schemeClr val="bg1"/>
                  </a:solidFill>
                </a:ln>
              </p:spPr>
            </p:pic>
            <p:pic>
              <p:nvPicPr>
                <p:cNvPr id="24" name="图片 23">
                  <a:extLst>
                    <a:ext uri="{FF2B5EF4-FFF2-40B4-BE49-F238E27FC236}">
                      <a16:creationId xmlns:a16="http://schemas.microsoft.com/office/drawing/2014/main" id="{DB021F9D-2C95-437D-8F4D-3558537BCF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2138" y="3229559"/>
                  <a:ext cx="984629" cy="1431498"/>
                </a:xfrm>
                <a:prstGeom prst="rect">
                  <a:avLst/>
                </a:prstGeom>
                <a:ln>
                  <a:solidFill>
                    <a:schemeClr val="bg1"/>
                  </a:solidFill>
                </a:ln>
              </p:spPr>
            </p:pic>
            <p:pic>
              <p:nvPicPr>
                <p:cNvPr id="25" name="图片 24">
                  <a:extLst>
                    <a:ext uri="{FF2B5EF4-FFF2-40B4-BE49-F238E27FC236}">
                      <a16:creationId xmlns:a16="http://schemas.microsoft.com/office/drawing/2014/main" id="{FD11F90B-4836-481D-BFC1-E159C594A5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2771" y="3228686"/>
                  <a:ext cx="985381" cy="1431499"/>
                </a:xfrm>
                <a:prstGeom prst="rect">
                  <a:avLst/>
                </a:prstGeom>
                <a:ln>
                  <a:solidFill>
                    <a:schemeClr val="bg1"/>
                  </a:solidFill>
                </a:ln>
              </p:spPr>
            </p:pic>
          </p:grpSp>
          <p:sp>
            <p:nvSpPr>
              <p:cNvPr id="18" name="矩形 17">
                <a:extLst>
                  <a:ext uri="{FF2B5EF4-FFF2-40B4-BE49-F238E27FC236}">
                    <a16:creationId xmlns:a16="http://schemas.microsoft.com/office/drawing/2014/main" id="{4705CC5B-18AC-45AE-8E98-8C70F42001BB}"/>
                  </a:ext>
                </a:extLst>
              </p:cNvPr>
              <p:cNvSpPr/>
              <p:nvPr/>
            </p:nvSpPr>
            <p:spPr>
              <a:xfrm>
                <a:off x="7264502" y="2452460"/>
                <a:ext cx="4024767" cy="1462745"/>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noFill/>
                </a:endParaRPr>
              </a:p>
            </p:txBody>
          </p:sp>
          <p:cxnSp>
            <p:nvCxnSpPr>
              <p:cNvPr id="19" name="直接连接符 18">
                <a:extLst>
                  <a:ext uri="{FF2B5EF4-FFF2-40B4-BE49-F238E27FC236}">
                    <a16:creationId xmlns:a16="http://schemas.microsoft.com/office/drawing/2014/main" id="{BF62626F-A311-4853-91B6-BAD67C99B05A}"/>
                  </a:ext>
                </a:extLst>
              </p:cNvPr>
              <p:cNvCxnSpPr>
                <a:cxnSpLocks/>
              </p:cNvCxnSpPr>
              <p:nvPr/>
            </p:nvCxnSpPr>
            <p:spPr>
              <a:xfrm>
                <a:off x="8301367" y="2452460"/>
                <a:ext cx="0" cy="146274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0A12FD20-5EBA-4159-916A-7D03AFD4461B}"/>
                  </a:ext>
                </a:extLst>
              </p:cNvPr>
              <p:cNvCxnSpPr>
                <a:cxnSpLocks/>
                <a:stCxn id="18" idx="0"/>
              </p:cNvCxnSpPr>
              <p:nvPr/>
            </p:nvCxnSpPr>
            <p:spPr>
              <a:xfrm>
                <a:off x="9276886" y="2452460"/>
                <a:ext cx="12442" cy="146274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A1117C2D-F439-4792-8220-B9B2763A9900}"/>
                  </a:ext>
                </a:extLst>
              </p:cNvPr>
              <p:cNvCxnSpPr>
                <a:cxnSpLocks/>
              </p:cNvCxnSpPr>
              <p:nvPr/>
            </p:nvCxnSpPr>
            <p:spPr>
              <a:xfrm>
                <a:off x="10279216" y="2452460"/>
                <a:ext cx="0" cy="146274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30689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59853551"/>
              </p:ext>
            </p:extLst>
          </p:nvPr>
        </p:nvGraphicFramePr>
        <p:xfrm>
          <a:off x="420414" y="367863"/>
          <a:ext cx="7041931" cy="5997427"/>
        </p:xfrm>
        <a:graphic>
          <a:graphicData uri="http://schemas.openxmlformats.org/drawingml/2006/table">
            <a:tbl>
              <a:tblPr firstRow="1" bandRow="1">
                <a:tableStyleId>{5C22544A-7EE6-4342-B048-85BDC9FD1C3A}</a:tableStyleId>
              </a:tblPr>
              <a:tblGrid>
                <a:gridCol w="7041931">
                  <a:extLst>
                    <a:ext uri="{9D8B030D-6E8A-4147-A177-3AD203B41FA5}">
                      <a16:colId xmlns:a16="http://schemas.microsoft.com/office/drawing/2014/main" val="20000"/>
                    </a:ext>
                  </a:extLst>
                </a:gridCol>
              </a:tblGrid>
              <a:tr h="810744">
                <a:tc>
                  <a:txBody>
                    <a:bodyPr/>
                    <a:lstStyle/>
                    <a:p>
                      <a:r>
                        <a:rPr lang="en-US" sz="2800" dirty="0">
                          <a:solidFill>
                            <a:schemeClr val="tx1"/>
                          </a:solidFill>
                        </a:rPr>
                        <a:t>3 Publication process of manuscript</a:t>
                      </a:r>
                      <a:endParaRPr lang="en-US" i="1" dirty="0"/>
                    </a:p>
                  </a:txBody>
                  <a:tcPr>
                    <a:solidFill>
                      <a:schemeClr val="bg2"/>
                    </a:solidFill>
                  </a:tcPr>
                </a:tc>
                <a:extLst>
                  <a:ext uri="{0D108BD9-81ED-4DB2-BD59-A6C34878D82A}">
                    <a16:rowId xmlns:a16="http://schemas.microsoft.com/office/drawing/2014/main" val="10000"/>
                  </a:ext>
                </a:extLst>
              </a:tr>
              <a:tr h="379387">
                <a:tc>
                  <a:txBody>
                    <a:bodyPr/>
                    <a:lstStyle/>
                    <a:p>
                      <a:endParaRPr lang="en-US" b="1" dirty="0"/>
                    </a:p>
                  </a:txBody>
                  <a:tcPr>
                    <a:solidFill>
                      <a:schemeClr val="bg1"/>
                    </a:solidFill>
                  </a:tcPr>
                </a:tc>
                <a:extLst>
                  <a:ext uri="{0D108BD9-81ED-4DB2-BD59-A6C34878D82A}">
                    <a16:rowId xmlns:a16="http://schemas.microsoft.com/office/drawing/2014/main" val="10001"/>
                  </a:ext>
                </a:extLst>
              </a:tr>
              <a:tr h="4427909">
                <a:tc>
                  <a:txBody>
                    <a:bodyPr/>
                    <a:lstStyle/>
                    <a:p>
                      <a:pPr marL="0" indent="0" algn="l">
                        <a:lnSpc>
                          <a:spcPct val="150000"/>
                        </a:lnSpc>
                        <a:buFont typeface="Wingdings" panose="05000000000000000000" pitchFamily="2" charset="2"/>
                        <a:buNone/>
                      </a:pPr>
                      <a:r>
                        <a:rPr lang="en-US" altLang="zh-CN" sz="2000" kern="1200" dirty="0">
                          <a:solidFill>
                            <a:schemeClr val="dk1"/>
                          </a:solidFill>
                          <a:effectLst/>
                          <a:latin typeface="+mn-lt"/>
                          <a:ea typeface="+mn-ea"/>
                          <a:cs typeface="+mn-cs"/>
                        </a:rPr>
                        <a:t>The publication process of a manuscript is listed as follow: Manuscript reception and registration; Single blind externally peer review; First decision; Revision by the author(s); Second decision; Final review by the Editor-in-Chief; Final acceptance; Production; and Published online.</a:t>
                      </a:r>
                    </a:p>
                  </a:txBody>
                  <a:tcPr>
                    <a:solidFill>
                      <a:schemeClr val="bg1"/>
                    </a:solidFill>
                  </a:tcPr>
                </a:tc>
                <a:extLst>
                  <a:ext uri="{0D108BD9-81ED-4DB2-BD59-A6C34878D82A}">
                    <a16:rowId xmlns:a16="http://schemas.microsoft.com/office/drawing/2014/main" val="10002"/>
                  </a:ext>
                </a:extLst>
              </a:tr>
              <a:tr h="379387">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id="{A032973F-8E9C-4015-A8A1-76EABD1BB491}"/>
              </a:ext>
            </a:extLst>
          </p:cNvPr>
          <p:cNvSpPr/>
          <p:nvPr/>
        </p:nvSpPr>
        <p:spPr>
          <a:xfrm>
            <a:off x="7503072" y="384175"/>
            <a:ext cx="3850727" cy="399913"/>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kern="1200" dirty="0">
                <a:solidFill>
                  <a:schemeClr val="bg1"/>
                </a:solidFill>
                <a:effectLst/>
                <a:latin typeface="+mn-lt"/>
                <a:ea typeface="+mn-ea"/>
                <a:cs typeface="+mn-cs"/>
              </a:rPr>
              <a:t>Manuscript reception and registration </a:t>
            </a:r>
            <a:endParaRPr lang="zh-CN" altLang="en-US" dirty="0">
              <a:solidFill>
                <a:schemeClr val="bg1"/>
              </a:solidFill>
            </a:endParaRPr>
          </a:p>
        </p:txBody>
      </p:sp>
      <p:sp>
        <p:nvSpPr>
          <p:cNvPr id="14" name="矩形 13">
            <a:extLst>
              <a:ext uri="{FF2B5EF4-FFF2-40B4-BE49-F238E27FC236}">
                <a16:creationId xmlns:a16="http://schemas.microsoft.com/office/drawing/2014/main" id="{52EF183F-D6ED-4EDB-8C7E-EFA04E0919C9}"/>
              </a:ext>
            </a:extLst>
          </p:cNvPr>
          <p:cNvSpPr/>
          <p:nvPr/>
        </p:nvSpPr>
        <p:spPr>
          <a:xfrm>
            <a:off x="7490920" y="1051503"/>
            <a:ext cx="3850727" cy="39991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kern="1200" dirty="0">
                <a:solidFill>
                  <a:schemeClr val="bg1"/>
                </a:solidFill>
                <a:effectLst/>
                <a:latin typeface="+mn-lt"/>
                <a:ea typeface="+mn-ea"/>
                <a:cs typeface="+mn-cs"/>
              </a:rPr>
              <a:t>Single blind externally peer review</a:t>
            </a:r>
            <a:endParaRPr lang="zh-CN" altLang="en-US" dirty="0">
              <a:solidFill>
                <a:schemeClr val="bg1"/>
              </a:solidFill>
            </a:endParaRPr>
          </a:p>
        </p:txBody>
      </p:sp>
      <p:sp>
        <p:nvSpPr>
          <p:cNvPr id="15" name="矩形 14">
            <a:extLst>
              <a:ext uri="{FF2B5EF4-FFF2-40B4-BE49-F238E27FC236}">
                <a16:creationId xmlns:a16="http://schemas.microsoft.com/office/drawing/2014/main" id="{1B1FACE9-8A5F-49C1-818A-B19AA81727F8}"/>
              </a:ext>
            </a:extLst>
          </p:cNvPr>
          <p:cNvSpPr/>
          <p:nvPr/>
        </p:nvSpPr>
        <p:spPr>
          <a:xfrm>
            <a:off x="7490920" y="1712518"/>
            <a:ext cx="3850727" cy="37069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kern="1200" dirty="0">
                <a:solidFill>
                  <a:schemeClr val="bg1"/>
                </a:solidFill>
                <a:effectLst/>
                <a:latin typeface="+mn-lt"/>
                <a:ea typeface="+mn-ea"/>
                <a:cs typeface="+mn-cs"/>
              </a:rPr>
              <a:t>First decision </a:t>
            </a:r>
            <a:endParaRPr lang="zh-CN" altLang="en-US" dirty="0">
              <a:solidFill>
                <a:schemeClr val="bg1"/>
              </a:solidFill>
            </a:endParaRPr>
          </a:p>
        </p:txBody>
      </p:sp>
      <p:sp>
        <p:nvSpPr>
          <p:cNvPr id="16" name="矩形 15">
            <a:extLst>
              <a:ext uri="{FF2B5EF4-FFF2-40B4-BE49-F238E27FC236}">
                <a16:creationId xmlns:a16="http://schemas.microsoft.com/office/drawing/2014/main" id="{81F25FB7-EC18-4BF9-A201-137C416DD78A}"/>
              </a:ext>
            </a:extLst>
          </p:cNvPr>
          <p:cNvSpPr/>
          <p:nvPr/>
        </p:nvSpPr>
        <p:spPr>
          <a:xfrm>
            <a:off x="7503068" y="2348917"/>
            <a:ext cx="3850727" cy="40709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kern="1200" dirty="0">
                <a:solidFill>
                  <a:schemeClr val="bg1"/>
                </a:solidFill>
                <a:effectLst/>
                <a:latin typeface="+mn-lt"/>
                <a:ea typeface="+mn-ea"/>
                <a:cs typeface="+mn-cs"/>
              </a:rPr>
              <a:t>Revision by the author(s) </a:t>
            </a:r>
            <a:endParaRPr lang="zh-CN" altLang="en-US" dirty="0">
              <a:solidFill>
                <a:schemeClr val="bg1"/>
              </a:solidFill>
            </a:endParaRPr>
          </a:p>
        </p:txBody>
      </p:sp>
      <p:sp>
        <p:nvSpPr>
          <p:cNvPr id="17" name="矩形 16">
            <a:extLst>
              <a:ext uri="{FF2B5EF4-FFF2-40B4-BE49-F238E27FC236}">
                <a16:creationId xmlns:a16="http://schemas.microsoft.com/office/drawing/2014/main" id="{289A76BD-EBD4-452F-A77C-48B052D3F7AA}"/>
              </a:ext>
            </a:extLst>
          </p:cNvPr>
          <p:cNvSpPr/>
          <p:nvPr/>
        </p:nvSpPr>
        <p:spPr>
          <a:xfrm>
            <a:off x="7503068" y="3027285"/>
            <a:ext cx="3850727" cy="37347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kern="1200" dirty="0">
                <a:solidFill>
                  <a:schemeClr val="bg1"/>
                </a:solidFill>
                <a:effectLst/>
                <a:latin typeface="+mn-lt"/>
                <a:ea typeface="+mn-ea"/>
                <a:cs typeface="+mn-cs"/>
              </a:rPr>
              <a:t>Second decision </a:t>
            </a:r>
            <a:endParaRPr lang="zh-CN" altLang="en-US" dirty="0">
              <a:solidFill>
                <a:schemeClr val="bg1"/>
              </a:solidFill>
            </a:endParaRPr>
          </a:p>
        </p:txBody>
      </p:sp>
      <p:sp>
        <p:nvSpPr>
          <p:cNvPr id="18" name="矩形 17">
            <a:extLst>
              <a:ext uri="{FF2B5EF4-FFF2-40B4-BE49-F238E27FC236}">
                <a16:creationId xmlns:a16="http://schemas.microsoft.com/office/drawing/2014/main" id="{FA4CCAF3-0E4F-4BB4-A48E-0B44C48A09D9}"/>
              </a:ext>
            </a:extLst>
          </p:cNvPr>
          <p:cNvSpPr/>
          <p:nvPr/>
        </p:nvSpPr>
        <p:spPr>
          <a:xfrm>
            <a:off x="7490920" y="3672783"/>
            <a:ext cx="3850727" cy="40709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kern="1200" dirty="0">
                <a:solidFill>
                  <a:schemeClr val="bg1"/>
                </a:solidFill>
                <a:effectLst/>
                <a:latin typeface="+mn-lt"/>
                <a:ea typeface="+mn-ea"/>
                <a:cs typeface="+mn-cs"/>
              </a:rPr>
              <a:t>Final review by the Editor-in-Chief </a:t>
            </a:r>
            <a:endParaRPr lang="zh-CN" altLang="en-US" dirty="0">
              <a:solidFill>
                <a:schemeClr val="bg1"/>
              </a:solidFill>
            </a:endParaRPr>
          </a:p>
        </p:txBody>
      </p:sp>
      <p:sp>
        <p:nvSpPr>
          <p:cNvPr id="19" name="矩形 18">
            <a:extLst>
              <a:ext uri="{FF2B5EF4-FFF2-40B4-BE49-F238E27FC236}">
                <a16:creationId xmlns:a16="http://schemas.microsoft.com/office/drawing/2014/main" id="{9D78C4B4-10BE-473C-AB42-D7751A305EDC}"/>
              </a:ext>
            </a:extLst>
          </p:cNvPr>
          <p:cNvSpPr/>
          <p:nvPr/>
        </p:nvSpPr>
        <p:spPr>
          <a:xfrm>
            <a:off x="7503068" y="4337163"/>
            <a:ext cx="3850727" cy="37347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kern="1200" dirty="0">
                <a:solidFill>
                  <a:schemeClr val="bg1"/>
                </a:solidFill>
                <a:effectLst/>
                <a:latin typeface="+mn-lt"/>
                <a:ea typeface="+mn-ea"/>
                <a:cs typeface="+mn-cs"/>
              </a:rPr>
              <a:t>Final acceptance</a:t>
            </a:r>
            <a:endParaRPr lang="zh-CN" altLang="en-US" dirty="0">
              <a:solidFill>
                <a:schemeClr val="bg1"/>
              </a:solidFill>
            </a:endParaRPr>
          </a:p>
        </p:txBody>
      </p:sp>
      <p:sp>
        <p:nvSpPr>
          <p:cNvPr id="20" name="矩形 19">
            <a:extLst>
              <a:ext uri="{FF2B5EF4-FFF2-40B4-BE49-F238E27FC236}">
                <a16:creationId xmlns:a16="http://schemas.microsoft.com/office/drawing/2014/main" id="{308E7AE3-A904-4BB3-A13A-E44B8C152659}"/>
              </a:ext>
            </a:extLst>
          </p:cNvPr>
          <p:cNvSpPr/>
          <p:nvPr/>
        </p:nvSpPr>
        <p:spPr>
          <a:xfrm>
            <a:off x="7503068" y="4973390"/>
            <a:ext cx="3850727" cy="39112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kern="1200" dirty="0">
                <a:solidFill>
                  <a:schemeClr val="bg1"/>
                </a:solidFill>
                <a:effectLst/>
                <a:latin typeface="+mn-lt"/>
                <a:ea typeface="+mn-ea"/>
                <a:cs typeface="+mn-cs"/>
              </a:rPr>
              <a:t>Production</a:t>
            </a:r>
            <a:endParaRPr lang="zh-CN" altLang="en-US" dirty="0">
              <a:solidFill>
                <a:schemeClr val="bg1"/>
              </a:solidFill>
            </a:endParaRPr>
          </a:p>
        </p:txBody>
      </p:sp>
      <p:sp>
        <p:nvSpPr>
          <p:cNvPr id="21" name="矩形 20">
            <a:extLst>
              <a:ext uri="{FF2B5EF4-FFF2-40B4-BE49-F238E27FC236}">
                <a16:creationId xmlns:a16="http://schemas.microsoft.com/office/drawing/2014/main" id="{03518418-827E-40B1-AC03-CDBFECE2A003}"/>
              </a:ext>
            </a:extLst>
          </p:cNvPr>
          <p:cNvSpPr/>
          <p:nvPr/>
        </p:nvSpPr>
        <p:spPr>
          <a:xfrm>
            <a:off x="7503066" y="5630346"/>
            <a:ext cx="3850727" cy="39112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kern="1200" dirty="0">
                <a:solidFill>
                  <a:schemeClr val="bg1"/>
                </a:solidFill>
                <a:effectLst/>
                <a:latin typeface="+mn-lt"/>
                <a:ea typeface="+mn-ea"/>
                <a:cs typeface="+mn-cs"/>
              </a:rPr>
              <a:t>Published online</a:t>
            </a:r>
            <a:endParaRPr lang="zh-CN" altLang="en-US" dirty="0">
              <a:solidFill>
                <a:schemeClr val="bg1"/>
              </a:solidFill>
            </a:endParaRPr>
          </a:p>
        </p:txBody>
      </p:sp>
      <p:sp>
        <p:nvSpPr>
          <p:cNvPr id="7" name="箭头: 下 6">
            <a:extLst>
              <a:ext uri="{FF2B5EF4-FFF2-40B4-BE49-F238E27FC236}">
                <a16:creationId xmlns:a16="http://schemas.microsoft.com/office/drawing/2014/main" id="{4D7441F0-B7BC-4F71-818E-5B1BACC47742}"/>
              </a:ext>
            </a:extLst>
          </p:cNvPr>
          <p:cNvSpPr/>
          <p:nvPr/>
        </p:nvSpPr>
        <p:spPr>
          <a:xfrm>
            <a:off x="9173395" y="774287"/>
            <a:ext cx="485775" cy="265631"/>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箭头: 下 24">
            <a:extLst>
              <a:ext uri="{FF2B5EF4-FFF2-40B4-BE49-F238E27FC236}">
                <a16:creationId xmlns:a16="http://schemas.microsoft.com/office/drawing/2014/main" id="{6AB6BE63-45E2-4C1D-AC94-D2F9C1D338F0}"/>
              </a:ext>
            </a:extLst>
          </p:cNvPr>
          <p:cNvSpPr/>
          <p:nvPr/>
        </p:nvSpPr>
        <p:spPr>
          <a:xfrm>
            <a:off x="9165185" y="1443675"/>
            <a:ext cx="485775" cy="265631"/>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箭头: 下 25">
            <a:extLst>
              <a:ext uri="{FF2B5EF4-FFF2-40B4-BE49-F238E27FC236}">
                <a16:creationId xmlns:a16="http://schemas.microsoft.com/office/drawing/2014/main" id="{2F08D2D1-C0F4-4833-908D-40B5A9003D91}"/>
              </a:ext>
            </a:extLst>
          </p:cNvPr>
          <p:cNvSpPr/>
          <p:nvPr/>
        </p:nvSpPr>
        <p:spPr>
          <a:xfrm>
            <a:off x="9165184" y="2083214"/>
            <a:ext cx="485775" cy="265631"/>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箭头: 下 27">
            <a:extLst>
              <a:ext uri="{FF2B5EF4-FFF2-40B4-BE49-F238E27FC236}">
                <a16:creationId xmlns:a16="http://schemas.microsoft.com/office/drawing/2014/main" id="{F5049D5B-77A7-433E-AA9E-E10D3A7E9426}"/>
              </a:ext>
            </a:extLst>
          </p:cNvPr>
          <p:cNvSpPr/>
          <p:nvPr/>
        </p:nvSpPr>
        <p:spPr>
          <a:xfrm>
            <a:off x="9185543" y="2757167"/>
            <a:ext cx="485775" cy="265631"/>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箭头: 下 28">
            <a:extLst>
              <a:ext uri="{FF2B5EF4-FFF2-40B4-BE49-F238E27FC236}">
                <a16:creationId xmlns:a16="http://schemas.microsoft.com/office/drawing/2014/main" id="{07BDCA1E-ACB4-4ED7-8CFC-CD519E08564E}"/>
              </a:ext>
            </a:extLst>
          </p:cNvPr>
          <p:cNvSpPr/>
          <p:nvPr/>
        </p:nvSpPr>
        <p:spPr>
          <a:xfrm>
            <a:off x="9185543" y="3407152"/>
            <a:ext cx="485775" cy="265631"/>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箭头: 下 29">
            <a:extLst>
              <a:ext uri="{FF2B5EF4-FFF2-40B4-BE49-F238E27FC236}">
                <a16:creationId xmlns:a16="http://schemas.microsoft.com/office/drawing/2014/main" id="{6693BFF3-15B9-425A-8FE8-19C046C16E4F}"/>
              </a:ext>
            </a:extLst>
          </p:cNvPr>
          <p:cNvSpPr/>
          <p:nvPr/>
        </p:nvSpPr>
        <p:spPr>
          <a:xfrm>
            <a:off x="9185543" y="4080157"/>
            <a:ext cx="485775" cy="265631"/>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箭头: 下 30">
            <a:extLst>
              <a:ext uri="{FF2B5EF4-FFF2-40B4-BE49-F238E27FC236}">
                <a16:creationId xmlns:a16="http://schemas.microsoft.com/office/drawing/2014/main" id="{2DCC8D66-975C-4F16-A304-5B3B3E44C4CD}"/>
              </a:ext>
            </a:extLst>
          </p:cNvPr>
          <p:cNvSpPr/>
          <p:nvPr/>
        </p:nvSpPr>
        <p:spPr>
          <a:xfrm>
            <a:off x="9173395" y="4710639"/>
            <a:ext cx="485775" cy="265631"/>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箭头: 下 31">
            <a:extLst>
              <a:ext uri="{FF2B5EF4-FFF2-40B4-BE49-F238E27FC236}">
                <a16:creationId xmlns:a16="http://schemas.microsoft.com/office/drawing/2014/main" id="{FD5C8786-A83C-4AC6-9E49-FE82126EDA08}"/>
              </a:ext>
            </a:extLst>
          </p:cNvPr>
          <p:cNvSpPr/>
          <p:nvPr/>
        </p:nvSpPr>
        <p:spPr>
          <a:xfrm>
            <a:off x="9173395" y="5364513"/>
            <a:ext cx="485775" cy="265631"/>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00898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78848700"/>
              </p:ext>
            </p:extLst>
          </p:nvPr>
        </p:nvGraphicFramePr>
        <p:xfrm>
          <a:off x="420414" y="367863"/>
          <a:ext cx="7041931" cy="6573026"/>
        </p:xfrm>
        <a:graphic>
          <a:graphicData uri="http://schemas.openxmlformats.org/drawingml/2006/table">
            <a:tbl>
              <a:tblPr firstRow="1" bandRow="1">
                <a:tableStyleId>{5C22544A-7EE6-4342-B048-85BDC9FD1C3A}</a:tableStyleId>
              </a:tblPr>
              <a:tblGrid>
                <a:gridCol w="7041931">
                  <a:extLst>
                    <a:ext uri="{9D8B030D-6E8A-4147-A177-3AD203B41FA5}">
                      <a16:colId xmlns:a16="http://schemas.microsoft.com/office/drawing/2014/main" val="20000"/>
                    </a:ext>
                  </a:extLst>
                </a:gridCol>
              </a:tblGrid>
              <a:tr h="810744">
                <a:tc>
                  <a:txBody>
                    <a:bodyPr/>
                    <a:lstStyle/>
                    <a:p>
                      <a:r>
                        <a:rPr lang="en-US" sz="2800" dirty="0">
                          <a:solidFill>
                            <a:schemeClr val="tx1"/>
                          </a:solidFill>
                        </a:rPr>
                        <a:t>3 Publication process of manuscript</a:t>
                      </a:r>
                      <a:endParaRPr lang="en-US" i="1" dirty="0"/>
                    </a:p>
                  </a:txBody>
                  <a:tcPr>
                    <a:solidFill>
                      <a:schemeClr val="bg2"/>
                    </a:solidFill>
                  </a:tcPr>
                </a:tc>
                <a:extLst>
                  <a:ext uri="{0D108BD9-81ED-4DB2-BD59-A6C34878D82A}">
                    <a16:rowId xmlns:a16="http://schemas.microsoft.com/office/drawing/2014/main" val="10000"/>
                  </a:ext>
                </a:extLst>
              </a:tr>
              <a:tr h="379387">
                <a:tc>
                  <a:txBody>
                    <a:bodyPr/>
                    <a:lstStyle/>
                    <a:p>
                      <a:r>
                        <a:rPr lang="en-US" sz="2000" b="1" dirty="0"/>
                        <a:t>(1) Single blind externally peer review</a:t>
                      </a:r>
                    </a:p>
                  </a:txBody>
                  <a:tcPr>
                    <a:solidFill>
                      <a:schemeClr val="bg1"/>
                    </a:solidFill>
                  </a:tcPr>
                </a:tc>
                <a:extLst>
                  <a:ext uri="{0D108BD9-81ED-4DB2-BD59-A6C34878D82A}">
                    <a16:rowId xmlns:a16="http://schemas.microsoft.com/office/drawing/2014/main" val="10001"/>
                  </a:ext>
                </a:extLst>
              </a:tr>
              <a:tr h="4427909">
                <a:tc>
                  <a:txBody>
                    <a:bodyPr/>
                    <a:lstStyle/>
                    <a:p>
                      <a:pPr marL="0" indent="0" algn="l">
                        <a:lnSpc>
                          <a:spcPct val="150000"/>
                        </a:lnSpc>
                        <a:buFont typeface="Wingdings" panose="05000000000000000000" pitchFamily="2" charset="2"/>
                        <a:buNone/>
                      </a:pPr>
                      <a:r>
                        <a:rPr lang="en-US" altLang="zh-CN" sz="1800" kern="1200" dirty="0">
                          <a:solidFill>
                            <a:schemeClr val="dk1"/>
                          </a:solidFill>
                          <a:effectLst/>
                          <a:latin typeface="+mn-lt"/>
                          <a:ea typeface="+mn-ea"/>
                          <a:cs typeface="+mn-cs"/>
                        </a:rPr>
                        <a:t>The peer review model is single blind; however, the reviewer can choose to hidden or not hidden his/her name to the author. Both the invited and unsolicited manuscripts will be externally peer reviewed. Our artificial intelligence system automatically selects 20 external peer reviewers for each manuscript from our database of high-impact experts and scholars. At the same time, our science editor manually selects 10 Editorial Board Members in a single-blind manner to review the manuscript. Usually, the peer review process takes 7-14 days to complete. Before the formal peer review is initiated, peer reviewers should consider and answer the following two questions: (1) Does the manuscript have a conflict with your interests? (2) Does the research content of the manuscript meet the requirements of ethical norms? </a:t>
                      </a:r>
                    </a:p>
                  </a:txBody>
                  <a:tcPr>
                    <a:solidFill>
                      <a:schemeClr val="bg1"/>
                    </a:solidFill>
                  </a:tcPr>
                </a:tc>
                <a:extLst>
                  <a:ext uri="{0D108BD9-81ED-4DB2-BD59-A6C34878D82A}">
                    <a16:rowId xmlns:a16="http://schemas.microsoft.com/office/drawing/2014/main" val="10002"/>
                  </a:ext>
                </a:extLst>
              </a:tr>
              <a:tr h="379387">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03602016-D79B-4435-8345-D0F260F854FD}"/>
              </a:ext>
            </a:extLst>
          </p:cNvPr>
          <p:cNvPicPr>
            <a:picLocks noChangeAspect="1"/>
          </p:cNvPicPr>
          <p:nvPr/>
        </p:nvPicPr>
        <p:blipFill>
          <a:blip r:embed="rId3"/>
          <a:stretch>
            <a:fillRect/>
          </a:stretch>
        </p:blipFill>
        <p:spPr>
          <a:xfrm>
            <a:off x="7462345" y="365125"/>
            <a:ext cx="3891455" cy="3878128"/>
          </a:xfrm>
          <a:prstGeom prst="rect">
            <a:avLst/>
          </a:prstGeom>
        </p:spPr>
      </p:pic>
    </p:spTree>
    <p:extLst>
      <p:ext uri="{BB962C8B-B14F-4D97-AF65-F5344CB8AC3E}">
        <p14:creationId xmlns:p14="http://schemas.microsoft.com/office/powerpoint/2010/main" val="773827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06563528"/>
              </p:ext>
            </p:extLst>
          </p:nvPr>
        </p:nvGraphicFramePr>
        <p:xfrm>
          <a:off x="420414" y="367863"/>
          <a:ext cx="7041931" cy="6877826"/>
        </p:xfrm>
        <a:graphic>
          <a:graphicData uri="http://schemas.openxmlformats.org/drawingml/2006/table">
            <a:tbl>
              <a:tblPr firstRow="1" bandRow="1">
                <a:tableStyleId>{5C22544A-7EE6-4342-B048-85BDC9FD1C3A}</a:tableStyleId>
              </a:tblPr>
              <a:tblGrid>
                <a:gridCol w="7041931">
                  <a:extLst>
                    <a:ext uri="{9D8B030D-6E8A-4147-A177-3AD203B41FA5}">
                      <a16:colId xmlns:a16="http://schemas.microsoft.com/office/drawing/2014/main" val="20000"/>
                    </a:ext>
                  </a:extLst>
                </a:gridCol>
              </a:tblGrid>
              <a:tr h="810744">
                <a:tc>
                  <a:txBody>
                    <a:bodyPr/>
                    <a:lstStyle/>
                    <a:p>
                      <a:r>
                        <a:rPr lang="en-US" sz="2800" dirty="0">
                          <a:solidFill>
                            <a:schemeClr val="tx1"/>
                          </a:solidFill>
                        </a:rPr>
                        <a:t>3 Publication process of manuscript</a:t>
                      </a:r>
                      <a:endParaRPr lang="en-US" i="1" dirty="0"/>
                    </a:p>
                  </a:txBody>
                  <a:tcPr>
                    <a:solidFill>
                      <a:schemeClr val="bg2"/>
                    </a:solidFill>
                  </a:tcPr>
                </a:tc>
                <a:extLst>
                  <a:ext uri="{0D108BD9-81ED-4DB2-BD59-A6C34878D82A}">
                    <a16:rowId xmlns:a16="http://schemas.microsoft.com/office/drawing/2014/main" val="10000"/>
                  </a:ext>
                </a:extLst>
              </a:tr>
              <a:tr h="379387">
                <a:tc>
                  <a:txBody>
                    <a:bodyPr/>
                    <a:lstStyle/>
                    <a:p>
                      <a:r>
                        <a:rPr lang="en-US" sz="2000" b="1" dirty="0"/>
                        <a:t>(2) First decision by Academic Editor/Editorial Board/Science Editor</a:t>
                      </a:r>
                    </a:p>
                  </a:txBody>
                  <a:tcPr>
                    <a:solidFill>
                      <a:schemeClr val="bg1"/>
                    </a:solidFill>
                  </a:tcPr>
                </a:tc>
                <a:extLst>
                  <a:ext uri="{0D108BD9-81ED-4DB2-BD59-A6C34878D82A}">
                    <a16:rowId xmlns:a16="http://schemas.microsoft.com/office/drawing/2014/main" val="10001"/>
                  </a:ext>
                </a:extLst>
              </a:tr>
              <a:tr h="4427909">
                <a:tc>
                  <a:txBody>
                    <a:bodyPr/>
                    <a:lstStyle/>
                    <a:p>
                      <a:pPr marL="285750" indent="-285750" algn="l">
                        <a:lnSpc>
                          <a:spcPct val="150000"/>
                        </a:lnSpc>
                        <a:buFont typeface="Wingdings" panose="05000000000000000000" pitchFamily="2" charset="2"/>
                        <a:buChar char="Ø"/>
                      </a:pPr>
                      <a:r>
                        <a:rPr lang="en-US" altLang="zh-CN" sz="1800" kern="1200" dirty="0">
                          <a:solidFill>
                            <a:schemeClr val="dk1"/>
                          </a:solidFill>
                          <a:effectLst/>
                          <a:latin typeface="+mn-lt"/>
                          <a:ea typeface="+mn-ea"/>
                          <a:cs typeface="+mn-cs"/>
                        </a:rPr>
                        <a:t>After the manuscript was peer reviewed by the peer reviewer(s) and/or editorial board member(s), we will invite the Academic Editor/Editorial Board/Science Editor to make the first decision for the manuscript and write an evaluation report of this first decision. </a:t>
                      </a:r>
                    </a:p>
                    <a:p>
                      <a:pPr marL="285750" indent="-285750" algn="l">
                        <a:lnSpc>
                          <a:spcPct val="150000"/>
                        </a:lnSpc>
                        <a:buFont typeface="Wingdings" panose="05000000000000000000" pitchFamily="2" charset="2"/>
                        <a:buChar char="Ø"/>
                      </a:pPr>
                      <a:r>
                        <a:rPr lang="en-US" altLang="zh-CN" sz="1800" kern="1200" dirty="0">
                          <a:solidFill>
                            <a:schemeClr val="dk1"/>
                          </a:solidFill>
                          <a:effectLst/>
                          <a:latin typeface="+mn-lt"/>
                          <a:ea typeface="+mn-ea"/>
                          <a:cs typeface="+mn-cs"/>
                        </a:rPr>
                        <a:t>The main task of the first decision is to verify and evaluate the academic quality of manuscripts based on the peer-review report and key points for first decision of manuscripts. </a:t>
                      </a:r>
                    </a:p>
                    <a:p>
                      <a:pPr marL="285750" indent="-285750" algn="l">
                        <a:lnSpc>
                          <a:spcPct val="150000"/>
                        </a:lnSpc>
                        <a:buFont typeface="Wingdings" panose="05000000000000000000" pitchFamily="2" charset="2"/>
                        <a:buChar char="Ø"/>
                      </a:pPr>
                      <a:r>
                        <a:rPr lang="en-US" altLang="zh-CN" sz="1800" kern="1200" dirty="0">
                          <a:solidFill>
                            <a:schemeClr val="dk1"/>
                          </a:solidFill>
                          <a:effectLst/>
                          <a:latin typeface="+mn-lt"/>
                          <a:ea typeface="+mn-ea"/>
                          <a:cs typeface="+mn-cs"/>
                        </a:rPr>
                        <a:t>Academic editors will independently decide to accept or reject the manuscript or suggest to the authors a transfer of the manuscript to another of our journals. </a:t>
                      </a:r>
                    </a:p>
                    <a:p>
                      <a:pPr marL="285750" indent="-285750" algn="l">
                        <a:lnSpc>
                          <a:spcPct val="150000"/>
                        </a:lnSpc>
                        <a:buFont typeface="Wingdings" panose="05000000000000000000" pitchFamily="2" charset="2"/>
                        <a:buChar char="Ø"/>
                      </a:pPr>
                      <a:r>
                        <a:rPr lang="en-US" altLang="zh-CN" sz="1800" kern="1200" dirty="0">
                          <a:solidFill>
                            <a:schemeClr val="dk1"/>
                          </a:solidFill>
                          <a:effectLst/>
                          <a:latin typeface="+mn-lt"/>
                          <a:ea typeface="+mn-ea"/>
                          <a:cs typeface="+mn-cs"/>
                        </a:rPr>
                        <a:t>Currently, the </a:t>
                      </a:r>
                      <a:r>
                        <a:rPr lang="en-US" altLang="zh-CN" sz="1800" i="1" kern="1200" dirty="0">
                          <a:solidFill>
                            <a:schemeClr val="dk1"/>
                          </a:solidFill>
                          <a:effectLst/>
                          <a:latin typeface="+mn-lt"/>
                          <a:ea typeface="+mn-ea"/>
                          <a:cs typeface="+mn-cs"/>
                        </a:rPr>
                        <a:t>WJD</a:t>
                      </a:r>
                      <a:r>
                        <a:rPr lang="en-US" altLang="zh-CN" sz="1800" kern="1200" dirty="0">
                          <a:solidFill>
                            <a:schemeClr val="dk1"/>
                          </a:solidFill>
                          <a:effectLst/>
                          <a:latin typeface="+mn-lt"/>
                          <a:ea typeface="+mn-ea"/>
                          <a:cs typeface="+mn-cs"/>
                        </a:rPr>
                        <a:t> has 8 online Academic Editors.</a:t>
                      </a:r>
                      <a:endParaRPr lang="zh-CN" altLang="zh-CN" sz="1800" kern="1200" dirty="0">
                        <a:solidFill>
                          <a:schemeClr val="dk1"/>
                        </a:solidFill>
                        <a:effectLst/>
                        <a:latin typeface="+mn-lt"/>
                        <a:ea typeface="+mn-ea"/>
                        <a:cs typeface="+mn-cs"/>
                      </a:endParaRPr>
                    </a:p>
                    <a:p>
                      <a:pPr marL="0" indent="0" algn="l">
                        <a:lnSpc>
                          <a:spcPct val="150000"/>
                        </a:lnSpc>
                        <a:buFont typeface="Wingdings" panose="05000000000000000000" pitchFamily="2" charset="2"/>
                        <a:buNone/>
                      </a:pPr>
                      <a:endParaRPr lang="en-US" altLang="zh-CN" sz="18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79387">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99E7D243-743D-4356-9768-9E6E70A629FA}"/>
              </a:ext>
            </a:extLst>
          </p:cNvPr>
          <p:cNvPicPr>
            <a:picLocks noChangeAspect="1"/>
          </p:cNvPicPr>
          <p:nvPr/>
        </p:nvPicPr>
        <p:blipFill>
          <a:blip r:embed="rId3"/>
          <a:stretch>
            <a:fillRect/>
          </a:stretch>
        </p:blipFill>
        <p:spPr>
          <a:xfrm>
            <a:off x="7462345" y="365125"/>
            <a:ext cx="3891455" cy="3448262"/>
          </a:xfrm>
          <a:prstGeom prst="rect">
            <a:avLst/>
          </a:prstGeom>
        </p:spPr>
      </p:pic>
    </p:spTree>
    <p:extLst>
      <p:ext uri="{BB962C8B-B14F-4D97-AF65-F5344CB8AC3E}">
        <p14:creationId xmlns:p14="http://schemas.microsoft.com/office/powerpoint/2010/main" val="1213222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20060981"/>
              </p:ext>
            </p:extLst>
          </p:nvPr>
        </p:nvGraphicFramePr>
        <p:xfrm>
          <a:off x="420414" y="367863"/>
          <a:ext cx="7041931" cy="6618746"/>
        </p:xfrm>
        <a:graphic>
          <a:graphicData uri="http://schemas.openxmlformats.org/drawingml/2006/table">
            <a:tbl>
              <a:tblPr firstRow="1" bandRow="1">
                <a:tableStyleId>{5C22544A-7EE6-4342-B048-85BDC9FD1C3A}</a:tableStyleId>
              </a:tblPr>
              <a:tblGrid>
                <a:gridCol w="7041931">
                  <a:extLst>
                    <a:ext uri="{9D8B030D-6E8A-4147-A177-3AD203B41FA5}">
                      <a16:colId xmlns:a16="http://schemas.microsoft.com/office/drawing/2014/main" val="20000"/>
                    </a:ext>
                  </a:extLst>
                </a:gridCol>
              </a:tblGrid>
              <a:tr h="810744">
                <a:tc>
                  <a:txBody>
                    <a:bodyPr/>
                    <a:lstStyle/>
                    <a:p>
                      <a:r>
                        <a:rPr lang="en-US" sz="2800" dirty="0">
                          <a:solidFill>
                            <a:schemeClr val="tx1"/>
                          </a:solidFill>
                        </a:rPr>
                        <a:t>3 Publication process of manuscript</a:t>
                      </a:r>
                      <a:endParaRPr lang="en-US" i="1" dirty="0"/>
                    </a:p>
                  </a:txBody>
                  <a:tcPr>
                    <a:solidFill>
                      <a:schemeClr val="bg2"/>
                    </a:solidFill>
                  </a:tcPr>
                </a:tc>
                <a:extLst>
                  <a:ext uri="{0D108BD9-81ED-4DB2-BD59-A6C34878D82A}">
                    <a16:rowId xmlns:a16="http://schemas.microsoft.com/office/drawing/2014/main" val="10000"/>
                  </a:ext>
                </a:extLst>
              </a:tr>
              <a:tr h="379387">
                <a:tc>
                  <a:txBody>
                    <a:bodyPr/>
                    <a:lstStyle/>
                    <a:p>
                      <a:r>
                        <a:rPr lang="en-US" sz="2000" b="1" dirty="0"/>
                        <a:t>(3) Second decision by Company Editor-in-Chief</a:t>
                      </a:r>
                    </a:p>
                  </a:txBody>
                  <a:tcPr>
                    <a:solidFill>
                      <a:schemeClr val="bg1"/>
                    </a:solidFill>
                  </a:tcPr>
                </a:tc>
                <a:extLst>
                  <a:ext uri="{0D108BD9-81ED-4DB2-BD59-A6C34878D82A}">
                    <a16:rowId xmlns:a16="http://schemas.microsoft.com/office/drawing/2014/main" val="10001"/>
                  </a:ext>
                </a:extLst>
              </a:tr>
              <a:tr h="4427909">
                <a:tc>
                  <a:txBody>
                    <a:bodyPr/>
                    <a:lstStyle/>
                    <a:p>
                      <a:pPr algn="l">
                        <a:lnSpc>
                          <a:spcPct val="150000"/>
                        </a:lnSpc>
                      </a:pPr>
                      <a:r>
                        <a:rPr lang="en-US" altLang="zh-CN" sz="2000" kern="1200" dirty="0">
                          <a:solidFill>
                            <a:schemeClr val="dk1"/>
                          </a:solidFill>
                          <a:effectLst/>
                          <a:latin typeface="+mn-lt"/>
                          <a:ea typeface="+mn-ea"/>
                          <a:cs typeface="+mn-cs"/>
                        </a:rPr>
                        <a:t>After the authors revised the manuscript in accordance with the peer-review report and the criteria for manuscript revision, and responded to the issues raised in the peer review report, the revised manuscript will be edited by the science editor according to the journal’s guidelines. Then the Company Editor-in-Chief will make the second decision for the manuscript based on the peer review report of the manuscript, manuscript information, manuscript-related documents, and Science Editor/Online Academic Editor's evaluation report, and write an evaluation report on the acceptance or rejection of the manuscript.</a:t>
                      </a:r>
                      <a:endParaRPr lang="zh-CN" altLang="zh-CN" sz="2000" kern="1200" dirty="0">
                        <a:solidFill>
                          <a:schemeClr val="dk1"/>
                        </a:solidFill>
                        <a:effectLst/>
                        <a:latin typeface="+mn-lt"/>
                        <a:ea typeface="+mn-ea"/>
                        <a:cs typeface="+mn-cs"/>
                      </a:endParaRPr>
                    </a:p>
                    <a:p>
                      <a:pPr marL="0" indent="0" algn="l">
                        <a:lnSpc>
                          <a:spcPct val="150000"/>
                        </a:lnSpc>
                        <a:buFont typeface="Wingdings" panose="05000000000000000000" pitchFamily="2" charset="2"/>
                        <a:buNone/>
                      </a:pPr>
                      <a:endParaRPr lang="en-US" altLang="zh-CN" sz="18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79387">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id="{B5B3A2C2-A43D-4EA8-A814-6ED3F753C273}"/>
              </a:ext>
            </a:extLst>
          </p:cNvPr>
          <p:cNvSpPr/>
          <p:nvPr/>
        </p:nvSpPr>
        <p:spPr>
          <a:xfrm>
            <a:off x="7503072" y="384175"/>
            <a:ext cx="3860253" cy="1306513"/>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kern="1200" dirty="0">
                <a:solidFill>
                  <a:schemeClr val="bg1"/>
                </a:solidFill>
                <a:effectLst/>
                <a:latin typeface="+mn-lt"/>
                <a:ea typeface="+mn-ea"/>
                <a:cs typeface="+mn-cs"/>
              </a:rPr>
              <a:t>Authors revise the manuscript</a:t>
            </a:r>
            <a:endParaRPr lang="zh-CN" altLang="en-US" sz="2400" dirty="0">
              <a:solidFill>
                <a:schemeClr val="bg1"/>
              </a:solidFill>
            </a:endParaRPr>
          </a:p>
        </p:txBody>
      </p:sp>
      <p:sp>
        <p:nvSpPr>
          <p:cNvPr id="8" name="矩形 7">
            <a:extLst>
              <a:ext uri="{FF2B5EF4-FFF2-40B4-BE49-F238E27FC236}">
                <a16:creationId xmlns:a16="http://schemas.microsoft.com/office/drawing/2014/main" id="{C281F038-66A5-41F3-9BE8-CDDF07D86152}"/>
              </a:ext>
            </a:extLst>
          </p:cNvPr>
          <p:cNvSpPr/>
          <p:nvPr/>
        </p:nvSpPr>
        <p:spPr>
          <a:xfrm>
            <a:off x="7503072" y="2268663"/>
            <a:ext cx="3860253" cy="1306513"/>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kern="1200" dirty="0">
                <a:solidFill>
                  <a:schemeClr val="bg1"/>
                </a:solidFill>
                <a:effectLst/>
                <a:latin typeface="+mn-lt"/>
                <a:ea typeface="+mn-ea"/>
                <a:cs typeface="+mn-cs"/>
              </a:rPr>
              <a:t>Science Editor edits the manuscript</a:t>
            </a:r>
            <a:endParaRPr lang="zh-CN" altLang="en-US" sz="2400" dirty="0">
              <a:solidFill>
                <a:schemeClr val="bg1"/>
              </a:solidFill>
            </a:endParaRPr>
          </a:p>
        </p:txBody>
      </p:sp>
      <p:sp>
        <p:nvSpPr>
          <p:cNvPr id="9" name="矩形 8">
            <a:extLst>
              <a:ext uri="{FF2B5EF4-FFF2-40B4-BE49-F238E27FC236}">
                <a16:creationId xmlns:a16="http://schemas.microsoft.com/office/drawing/2014/main" id="{38AE6BC7-0083-4068-9B67-B23D28DA7387}"/>
              </a:ext>
            </a:extLst>
          </p:cNvPr>
          <p:cNvSpPr/>
          <p:nvPr/>
        </p:nvSpPr>
        <p:spPr>
          <a:xfrm>
            <a:off x="7503072" y="4123683"/>
            <a:ext cx="3860253" cy="1306513"/>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kern="1200" dirty="0">
                <a:solidFill>
                  <a:schemeClr val="bg1"/>
                </a:solidFill>
                <a:effectLst/>
                <a:latin typeface="+mn-lt"/>
                <a:ea typeface="+mn-ea"/>
                <a:cs typeface="+mn-cs"/>
              </a:rPr>
              <a:t>Company Editor-in-Chief makes the second decision</a:t>
            </a:r>
            <a:endParaRPr lang="zh-CN" altLang="en-US" sz="2400" dirty="0">
              <a:solidFill>
                <a:schemeClr val="bg1"/>
              </a:solidFill>
            </a:endParaRPr>
          </a:p>
        </p:txBody>
      </p:sp>
      <p:sp>
        <p:nvSpPr>
          <p:cNvPr id="11" name="箭头: 下 10">
            <a:extLst>
              <a:ext uri="{FF2B5EF4-FFF2-40B4-BE49-F238E27FC236}">
                <a16:creationId xmlns:a16="http://schemas.microsoft.com/office/drawing/2014/main" id="{C891AB3D-36DA-4D2E-8420-47BA882FFE2D}"/>
              </a:ext>
            </a:extLst>
          </p:cNvPr>
          <p:cNvSpPr/>
          <p:nvPr/>
        </p:nvSpPr>
        <p:spPr>
          <a:xfrm>
            <a:off x="9190310" y="1690688"/>
            <a:ext cx="485775" cy="585362"/>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箭头: 下 11">
            <a:extLst>
              <a:ext uri="{FF2B5EF4-FFF2-40B4-BE49-F238E27FC236}">
                <a16:creationId xmlns:a16="http://schemas.microsoft.com/office/drawing/2014/main" id="{98B00932-904C-4D6B-91A6-F379B63EDCB6}"/>
              </a:ext>
            </a:extLst>
          </p:cNvPr>
          <p:cNvSpPr/>
          <p:nvPr/>
        </p:nvSpPr>
        <p:spPr>
          <a:xfrm>
            <a:off x="9190310" y="3560442"/>
            <a:ext cx="485775" cy="585362"/>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471068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90569392"/>
              </p:ext>
            </p:extLst>
          </p:nvPr>
        </p:nvGraphicFramePr>
        <p:xfrm>
          <a:off x="420414" y="367863"/>
          <a:ext cx="7041931" cy="6014280"/>
        </p:xfrm>
        <a:graphic>
          <a:graphicData uri="http://schemas.openxmlformats.org/drawingml/2006/table">
            <a:tbl>
              <a:tblPr firstRow="1" bandRow="1">
                <a:tableStyleId>{5C22544A-7EE6-4342-B048-85BDC9FD1C3A}</a:tableStyleId>
              </a:tblPr>
              <a:tblGrid>
                <a:gridCol w="7041931">
                  <a:extLst>
                    <a:ext uri="{9D8B030D-6E8A-4147-A177-3AD203B41FA5}">
                      <a16:colId xmlns:a16="http://schemas.microsoft.com/office/drawing/2014/main" val="20000"/>
                    </a:ext>
                  </a:extLst>
                </a:gridCol>
              </a:tblGrid>
              <a:tr h="810744">
                <a:tc>
                  <a:txBody>
                    <a:bodyPr/>
                    <a:lstStyle/>
                    <a:p>
                      <a:pPr>
                        <a:lnSpc>
                          <a:spcPct val="150000"/>
                        </a:lnSpc>
                      </a:pPr>
                      <a:r>
                        <a:rPr lang="en-US" sz="2800" dirty="0">
                          <a:solidFill>
                            <a:schemeClr val="tx1"/>
                          </a:solidFill>
                        </a:rPr>
                        <a:t>4 </a:t>
                      </a:r>
                      <a:r>
                        <a:rPr lang="en-US" sz="2800" i="1" dirty="0">
                          <a:solidFill>
                            <a:schemeClr val="tx1"/>
                          </a:solidFill>
                        </a:rPr>
                        <a:t>WJD’s </a:t>
                      </a:r>
                      <a:r>
                        <a:rPr lang="en-US" sz="2800" dirty="0">
                          <a:solidFill>
                            <a:schemeClr val="tx1"/>
                          </a:solidFill>
                        </a:rPr>
                        <a:t>Editorial system - F6Publishing system</a:t>
                      </a:r>
                      <a:endParaRPr lang="en-US" i="1" dirty="0"/>
                    </a:p>
                  </a:txBody>
                  <a:tcPr>
                    <a:solidFill>
                      <a:schemeClr val="bg2"/>
                    </a:solidFill>
                  </a:tcPr>
                </a:tc>
                <a:extLst>
                  <a:ext uri="{0D108BD9-81ED-4DB2-BD59-A6C34878D82A}">
                    <a16:rowId xmlns:a16="http://schemas.microsoft.com/office/drawing/2014/main" val="10000"/>
                  </a:ext>
                </a:extLst>
              </a:tr>
              <a:tr h="379387">
                <a:tc>
                  <a:txBody>
                    <a:bodyPr/>
                    <a:lstStyle/>
                    <a:p>
                      <a:endParaRPr lang="en-US" sz="2000" b="1" dirty="0"/>
                    </a:p>
                  </a:txBody>
                  <a:tcPr>
                    <a:solidFill>
                      <a:schemeClr val="bg1"/>
                    </a:solidFill>
                  </a:tcPr>
                </a:tc>
                <a:extLst>
                  <a:ext uri="{0D108BD9-81ED-4DB2-BD59-A6C34878D82A}">
                    <a16:rowId xmlns:a16="http://schemas.microsoft.com/office/drawing/2014/main" val="10001"/>
                  </a:ext>
                </a:extLst>
              </a:tr>
              <a:tr h="4427909">
                <a:tc>
                  <a:txBody>
                    <a:bodyPr/>
                    <a:lstStyle/>
                    <a:p>
                      <a:pPr algn="l">
                        <a:lnSpc>
                          <a:spcPct val="150000"/>
                        </a:lnSpc>
                      </a:pPr>
                      <a:r>
                        <a:rPr lang="en-US" altLang="zh-CN" sz="2000" kern="1200" dirty="0">
                          <a:solidFill>
                            <a:schemeClr val="dk1"/>
                          </a:solidFill>
                          <a:effectLst/>
                          <a:latin typeface="+mn-lt"/>
                          <a:ea typeface="+mn-ea"/>
                          <a:cs typeface="+mn-cs"/>
                        </a:rPr>
                        <a:t>F6Publishing is an artificial intelligence-based system that integrates the functions of online manuscript submission, peer review, manuscript revision by authors, manuscript production, manuscript publishing and release, editing and publishing management, and statistics of publishing fees and costs. </a:t>
                      </a:r>
                      <a:endParaRPr lang="en-US" altLang="zh-CN" sz="18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79387">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a:extLst>
              <a:ext uri="{FF2B5EF4-FFF2-40B4-BE49-F238E27FC236}">
                <a16:creationId xmlns:a16="http://schemas.microsoft.com/office/drawing/2014/main" id="{933F634A-5681-4CE7-941E-93E0A2B906A7}"/>
              </a:ext>
            </a:extLst>
          </p:cNvPr>
          <p:cNvPicPr>
            <a:picLocks noChangeAspect="1"/>
          </p:cNvPicPr>
          <p:nvPr/>
        </p:nvPicPr>
        <p:blipFill>
          <a:blip r:embed="rId3"/>
          <a:stretch>
            <a:fillRect/>
          </a:stretch>
        </p:blipFill>
        <p:spPr>
          <a:xfrm>
            <a:off x="7486457" y="367863"/>
            <a:ext cx="4115517" cy="4253495"/>
          </a:xfrm>
          <a:prstGeom prst="rect">
            <a:avLst/>
          </a:prstGeom>
        </p:spPr>
      </p:pic>
    </p:spTree>
    <p:extLst>
      <p:ext uri="{BB962C8B-B14F-4D97-AF65-F5344CB8AC3E}">
        <p14:creationId xmlns:p14="http://schemas.microsoft.com/office/powerpoint/2010/main" val="1033941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54206155"/>
              </p:ext>
            </p:extLst>
          </p:nvPr>
        </p:nvGraphicFramePr>
        <p:xfrm>
          <a:off x="420414" y="367863"/>
          <a:ext cx="7041931" cy="6014280"/>
        </p:xfrm>
        <a:graphic>
          <a:graphicData uri="http://schemas.openxmlformats.org/drawingml/2006/table">
            <a:tbl>
              <a:tblPr firstRow="1" bandRow="1">
                <a:tableStyleId>{5C22544A-7EE6-4342-B048-85BDC9FD1C3A}</a:tableStyleId>
              </a:tblPr>
              <a:tblGrid>
                <a:gridCol w="7041931">
                  <a:extLst>
                    <a:ext uri="{9D8B030D-6E8A-4147-A177-3AD203B41FA5}">
                      <a16:colId xmlns:a16="http://schemas.microsoft.com/office/drawing/2014/main" val="20000"/>
                    </a:ext>
                  </a:extLst>
                </a:gridCol>
              </a:tblGrid>
              <a:tr h="810744">
                <a:tc>
                  <a:txBody>
                    <a:bodyPr/>
                    <a:lstStyle/>
                    <a:p>
                      <a:pPr>
                        <a:lnSpc>
                          <a:spcPct val="150000"/>
                        </a:lnSpc>
                      </a:pPr>
                      <a:r>
                        <a:rPr lang="en-US" sz="2800" dirty="0">
                          <a:solidFill>
                            <a:schemeClr val="tx1"/>
                          </a:solidFill>
                        </a:rPr>
                        <a:t>4 </a:t>
                      </a:r>
                      <a:r>
                        <a:rPr lang="en-US" sz="2800" i="1" dirty="0">
                          <a:solidFill>
                            <a:schemeClr val="tx1"/>
                          </a:solidFill>
                        </a:rPr>
                        <a:t>WJD’s </a:t>
                      </a:r>
                      <a:r>
                        <a:rPr lang="en-US" sz="2800" dirty="0">
                          <a:solidFill>
                            <a:schemeClr val="tx1"/>
                          </a:solidFill>
                        </a:rPr>
                        <a:t>Editorial system - F6Publishing system</a:t>
                      </a:r>
                      <a:endParaRPr lang="en-US" i="1" dirty="0"/>
                    </a:p>
                  </a:txBody>
                  <a:tcPr>
                    <a:solidFill>
                      <a:schemeClr val="bg2"/>
                    </a:solidFill>
                  </a:tcPr>
                </a:tc>
                <a:extLst>
                  <a:ext uri="{0D108BD9-81ED-4DB2-BD59-A6C34878D82A}">
                    <a16:rowId xmlns:a16="http://schemas.microsoft.com/office/drawing/2014/main" val="10000"/>
                  </a:ext>
                </a:extLst>
              </a:tr>
              <a:tr h="379387">
                <a:tc>
                  <a:txBody>
                    <a:bodyPr/>
                    <a:lstStyle/>
                    <a:p>
                      <a:r>
                        <a:rPr lang="en-US" sz="2000" b="1" dirty="0"/>
                        <a:t>(1) Maximize article impact for authors</a:t>
                      </a:r>
                    </a:p>
                  </a:txBody>
                  <a:tcPr>
                    <a:solidFill>
                      <a:schemeClr val="bg1"/>
                    </a:solidFill>
                  </a:tcPr>
                </a:tc>
                <a:extLst>
                  <a:ext uri="{0D108BD9-81ED-4DB2-BD59-A6C34878D82A}">
                    <a16:rowId xmlns:a16="http://schemas.microsoft.com/office/drawing/2014/main" val="10001"/>
                  </a:ext>
                </a:extLst>
              </a:tr>
              <a:tr h="4427909">
                <a:tc>
                  <a:txBody>
                    <a:bodyPr/>
                    <a:lstStyle/>
                    <a:p>
                      <a:pPr algn="l">
                        <a:lnSpc>
                          <a:spcPct val="150000"/>
                        </a:lnSpc>
                      </a:pPr>
                      <a:r>
                        <a:rPr lang="en-US" altLang="zh-CN" sz="2000" kern="1200" dirty="0">
                          <a:solidFill>
                            <a:schemeClr val="dk1"/>
                          </a:solidFill>
                          <a:effectLst/>
                          <a:latin typeface="+mn-lt"/>
                          <a:ea typeface="+mn-ea"/>
                          <a:cs typeface="+mn-cs"/>
                        </a:rPr>
                        <a:t>To enable more peers to read, share, and cite authors’ published research results, to help enhance authors’ global academic influence, and to promote the overall development of the field, </a:t>
                      </a:r>
                      <a:r>
                        <a:rPr lang="en-US" altLang="zh-CN" sz="2000" kern="1200" dirty="0" err="1">
                          <a:solidFill>
                            <a:schemeClr val="dk1"/>
                          </a:solidFill>
                          <a:effectLst/>
                          <a:latin typeface="+mn-lt"/>
                          <a:ea typeface="+mn-ea"/>
                          <a:cs typeface="+mn-cs"/>
                        </a:rPr>
                        <a:t>Baishideng</a:t>
                      </a:r>
                      <a:r>
                        <a:rPr lang="en-US" altLang="zh-CN" sz="2000" kern="1200" dirty="0">
                          <a:solidFill>
                            <a:schemeClr val="dk1"/>
                          </a:solidFill>
                          <a:effectLst/>
                          <a:latin typeface="+mn-lt"/>
                          <a:ea typeface="+mn-ea"/>
                          <a:cs typeface="+mn-cs"/>
                        </a:rPr>
                        <a:t> accurately send published articles to highly influential 1000-10000 experts. And after completing this, </a:t>
                      </a:r>
                      <a:r>
                        <a:rPr lang="en-US" altLang="zh-CN" sz="2000" kern="1200" dirty="0" err="1">
                          <a:solidFill>
                            <a:schemeClr val="dk1"/>
                          </a:solidFill>
                          <a:effectLst/>
                          <a:latin typeface="+mn-lt"/>
                          <a:ea typeface="+mn-ea"/>
                          <a:cs typeface="+mn-cs"/>
                        </a:rPr>
                        <a:t>Baishideng</a:t>
                      </a:r>
                      <a:r>
                        <a:rPr lang="en-US" altLang="zh-CN" sz="2000" kern="1200" dirty="0">
                          <a:solidFill>
                            <a:schemeClr val="dk1"/>
                          </a:solidFill>
                          <a:effectLst/>
                          <a:latin typeface="+mn-lt"/>
                          <a:ea typeface="+mn-ea"/>
                          <a:cs typeface="+mn-cs"/>
                        </a:rPr>
                        <a:t> will formally notify authors of the number of experts to whom their manuscript is sent </a:t>
                      </a:r>
                      <a:r>
                        <a:rPr lang="en-US" altLang="zh-CN" sz="2000" i="1" kern="1200" dirty="0">
                          <a:solidFill>
                            <a:schemeClr val="dk1"/>
                          </a:solidFill>
                          <a:effectLst/>
                          <a:latin typeface="+mn-lt"/>
                          <a:ea typeface="+mn-ea"/>
                          <a:cs typeface="+mn-cs"/>
                        </a:rPr>
                        <a:t>via</a:t>
                      </a:r>
                      <a:r>
                        <a:rPr lang="en-US" altLang="zh-CN" sz="2000" kern="1200" dirty="0">
                          <a:solidFill>
                            <a:schemeClr val="dk1"/>
                          </a:solidFill>
                          <a:effectLst/>
                          <a:latin typeface="+mn-lt"/>
                          <a:ea typeface="+mn-ea"/>
                          <a:cs typeface="+mn-cs"/>
                        </a:rPr>
                        <a:t> email.</a:t>
                      </a:r>
                    </a:p>
                  </a:txBody>
                  <a:tcPr>
                    <a:solidFill>
                      <a:schemeClr val="bg1"/>
                    </a:solidFill>
                  </a:tcPr>
                </a:tc>
                <a:extLst>
                  <a:ext uri="{0D108BD9-81ED-4DB2-BD59-A6C34878D82A}">
                    <a16:rowId xmlns:a16="http://schemas.microsoft.com/office/drawing/2014/main" val="10002"/>
                  </a:ext>
                </a:extLst>
              </a:tr>
              <a:tr h="379387">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3FE541A4-2A83-4177-A0BB-91F17EC35172}"/>
              </a:ext>
            </a:extLst>
          </p:cNvPr>
          <p:cNvPicPr>
            <a:picLocks noChangeAspect="1"/>
          </p:cNvPicPr>
          <p:nvPr/>
        </p:nvPicPr>
        <p:blipFill>
          <a:blip r:embed="rId3"/>
          <a:stretch>
            <a:fillRect/>
          </a:stretch>
        </p:blipFill>
        <p:spPr>
          <a:xfrm>
            <a:off x="7462345" y="367863"/>
            <a:ext cx="4106073" cy="3073572"/>
          </a:xfrm>
          <a:prstGeom prst="rect">
            <a:avLst/>
          </a:prstGeom>
        </p:spPr>
      </p:pic>
    </p:spTree>
    <p:extLst>
      <p:ext uri="{BB962C8B-B14F-4D97-AF65-F5344CB8AC3E}">
        <p14:creationId xmlns:p14="http://schemas.microsoft.com/office/powerpoint/2010/main" val="949562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96343663"/>
              </p:ext>
            </p:extLst>
          </p:nvPr>
        </p:nvGraphicFramePr>
        <p:xfrm>
          <a:off x="420414" y="367863"/>
          <a:ext cx="7041931" cy="6014280"/>
        </p:xfrm>
        <a:graphic>
          <a:graphicData uri="http://schemas.openxmlformats.org/drawingml/2006/table">
            <a:tbl>
              <a:tblPr firstRow="1" bandRow="1">
                <a:tableStyleId>{5C22544A-7EE6-4342-B048-85BDC9FD1C3A}</a:tableStyleId>
              </a:tblPr>
              <a:tblGrid>
                <a:gridCol w="7041931">
                  <a:extLst>
                    <a:ext uri="{9D8B030D-6E8A-4147-A177-3AD203B41FA5}">
                      <a16:colId xmlns:a16="http://schemas.microsoft.com/office/drawing/2014/main" val="20000"/>
                    </a:ext>
                  </a:extLst>
                </a:gridCol>
              </a:tblGrid>
              <a:tr h="810744">
                <a:tc>
                  <a:txBody>
                    <a:bodyPr/>
                    <a:lstStyle/>
                    <a:p>
                      <a:pPr>
                        <a:lnSpc>
                          <a:spcPct val="150000"/>
                        </a:lnSpc>
                      </a:pPr>
                      <a:r>
                        <a:rPr lang="en-US" sz="2800" dirty="0">
                          <a:solidFill>
                            <a:schemeClr val="tx1"/>
                          </a:solidFill>
                        </a:rPr>
                        <a:t>5 Editorial Board introduction</a:t>
                      </a:r>
                      <a:endParaRPr lang="en-US" i="1" dirty="0"/>
                    </a:p>
                  </a:txBody>
                  <a:tcPr>
                    <a:solidFill>
                      <a:schemeClr val="bg2"/>
                    </a:solidFill>
                  </a:tcPr>
                </a:tc>
                <a:extLst>
                  <a:ext uri="{0D108BD9-81ED-4DB2-BD59-A6C34878D82A}">
                    <a16:rowId xmlns:a16="http://schemas.microsoft.com/office/drawing/2014/main" val="10000"/>
                  </a:ext>
                </a:extLst>
              </a:tr>
              <a:tr h="379387">
                <a:tc>
                  <a:txBody>
                    <a:bodyPr/>
                    <a:lstStyle/>
                    <a:p>
                      <a:endParaRPr lang="en-US" sz="2000" b="1" dirty="0"/>
                    </a:p>
                  </a:txBody>
                  <a:tcPr>
                    <a:solidFill>
                      <a:schemeClr val="bg1"/>
                    </a:solidFill>
                  </a:tcPr>
                </a:tc>
                <a:extLst>
                  <a:ext uri="{0D108BD9-81ED-4DB2-BD59-A6C34878D82A}">
                    <a16:rowId xmlns:a16="http://schemas.microsoft.com/office/drawing/2014/main" val="10001"/>
                  </a:ext>
                </a:extLst>
              </a:tr>
              <a:tr h="4427909">
                <a:tc>
                  <a:txBody>
                    <a:bodyPr/>
                    <a:lstStyle/>
                    <a:p>
                      <a:pPr algn="l">
                        <a:lnSpc>
                          <a:spcPct val="150000"/>
                        </a:lnSpc>
                      </a:pPr>
                      <a:r>
                        <a:rPr lang="en-US" altLang="zh-CN" sz="2000" kern="1200" dirty="0">
                          <a:solidFill>
                            <a:schemeClr val="dk1"/>
                          </a:solidFill>
                          <a:effectLst/>
                          <a:latin typeface="+mn-lt"/>
                          <a:ea typeface="+mn-ea"/>
                          <a:cs typeface="+mn-cs"/>
                        </a:rPr>
                        <a:t>The 2021 Editorial Board of </a:t>
                      </a:r>
                      <a:r>
                        <a:rPr lang="en-US" altLang="zh-CN" sz="2000" i="1" kern="1200" dirty="0">
                          <a:solidFill>
                            <a:schemeClr val="dk1"/>
                          </a:solidFill>
                          <a:effectLst/>
                          <a:latin typeface="+mn-lt"/>
                          <a:ea typeface="+mn-ea"/>
                          <a:cs typeface="+mn-cs"/>
                        </a:rPr>
                        <a:t>WJD</a:t>
                      </a:r>
                      <a:r>
                        <a:rPr lang="en-US" altLang="zh-CN" sz="2000" kern="1200" dirty="0">
                          <a:solidFill>
                            <a:schemeClr val="dk1"/>
                          </a:solidFill>
                          <a:effectLst/>
                          <a:latin typeface="+mn-lt"/>
                          <a:ea typeface="+mn-ea"/>
                          <a:cs typeface="+mn-cs"/>
                        </a:rPr>
                        <a:t> is composed of 101 Editorial Board Members. They are from 35 countries or regions, including 20 (19.8%) in China, 10 (9.9%) in United States, 8 (7.9%) in Italy, 6 (5.9%) in India, 5 (5.0%) in Greece and 52 (51.5%) in other countries or regions.</a:t>
                      </a:r>
                    </a:p>
                  </a:txBody>
                  <a:tcPr>
                    <a:solidFill>
                      <a:schemeClr val="bg1"/>
                    </a:solidFill>
                  </a:tcPr>
                </a:tc>
                <a:extLst>
                  <a:ext uri="{0D108BD9-81ED-4DB2-BD59-A6C34878D82A}">
                    <a16:rowId xmlns:a16="http://schemas.microsoft.com/office/drawing/2014/main" val="10002"/>
                  </a:ext>
                </a:extLst>
              </a:tr>
              <a:tr h="379387">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D5AA23E6-04EA-4DAA-AD6C-4027A1E434BB}"/>
              </a:ext>
            </a:extLst>
          </p:cNvPr>
          <p:cNvPicPr>
            <a:picLocks noChangeAspect="1"/>
          </p:cNvPicPr>
          <p:nvPr/>
        </p:nvPicPr>
        <p:blipFill>
          <a:blip r:embed="rId3"/>
          <a:stretch>
            <a:fillRect/>
          </a:stretch>
        </p:blipFill>
        <p:spPr>
          <a:xfrm>
            <a:off x="7462344" y="367863"/>
            <a:ext cx="4092053" cy="4044746"/>
          </a:xfrm>
          <a:prstGeom prst="rect">
            <a:avLst/>
          </a:prstGeom>
        </p:spPr>
      </p:pic>
    </p:spTree>
    <p:extLst>
      <p:ext uri="{BB962C8B-B14F-4D97-AF65-F5344CB8AC3E}">
        <p14:creationId xmlns:p14="http://schemas.microsoft.com/office/powerpoint/2010/main" val="3087285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78025135"/>
              </p:ext>
            </p:extLst>
          </p:nvPr>
        </p:nvGraphicFramePr>
        <p:xfrm>
          <a:off x="420414" y="367863"/>
          <a:ext cx="7041931" cy="6014280"/>
        </p:xfrm>
        <a:graphic>
          <a:graphicData uri="http://schemas.openxmlformats.org/drawingml/2006/table">
            <a:tbl>
              <a:tblPr firstRow="1" bandRow="1">
                <a:tableStyleId>{5C22544A-7EE6-4342-B048-85BDC9FD1C3A}</a:tableStyleId>
              </a:tblPr>
              <a:tblGrid>
                <a:gridCol w="7041931">
                  <a:extLst>
                    <a:ext uri="{9D8B030D-6E8A-4147-A177-3AD203B41FA5}">
                      <a16:colId xmlns:a16="http://schemas.microsoft.com/office/drawing/2014/main" val="20000"/>
                    </a:ext>
                  </a:extLst>
                </a:gridCol>
              </a:tblGrid>
              <a:tr h="810744">
                <a:tc>
                  <a:txBody>
                    <a:bodyPr/>
                    <a:lstStyle/>
                    <a:p>
                      <a:pPr>
                        <a:lnSpc>
                          <a:spcPct val="150000"/>
                        </a:lnSpc>
                      </a:pPr>
                      <a:r>
                        <a:rPr lang="en-US" sz="2800" dirty="0">
                          <a:solidFill>
                            <a:schemeClr val="tx1"/>
                          </a:solidFill>
                        </a:rPr>
                        <a:t>5 Editorial Board introduction</a:t>
                      </a:r>
                      <a:endParaRPr lang="en-US" i="1" dirty="0"/>
                    </a:p>
                  </a:txBody>
                  <a:tcPr>
                    <a:solidFill>
                      <a:schemeClr val="bg2"/>
                    </a:solidFill>
                  </a:tcPr>
                </a:tc>
                <a:extLst>
                  <a:ext uri="{0D108BD9-81ED-4DB2-BD59-A6C34878D82A}">
                    <a16:rowId xmlns:a16="http://schemas.microsoft.com/office/drawing/2014/main" val="10000"/>
                  </a:ext>
                </a:extLst>
              </a:tr>
              <a:tr h="379387">
                <a:tc>
                  <a:txBody>
                    <a:bodyPr/>
                    <a:lstStyle/>
                    <a:p>
                      <a:r>
                        <a:rPr lang="en-US" sz="2000" b="1" dirty="0"/>
                        <a:t>(1) Responsibilities of Editors-in-Chief and Associate Editors</a:t>
                      </a:r>
                    </a:p>
                  </a:txBody>
                  <a:tcPr>
                    <a:solidFill>
                      <a:schemeClr val="bg1"/>
                    </a:solidFill>
                  </a:tcPr>
                </a:tc>
                <a:extLst>
                  <a:ext uri="{0D108BD9-81ED-4DB2-BD59-A6C34878D82A}">
                    <a16:rowId xmlns:a16="http://schemas.microsoft.com/office/drawing/2014/main" val="10001"/>
                  </a:ext>
                </a:extLst>
              </a:tr>
              <a:tr h="4427909">
                <a:tc>
                  <a:txBody>
                    <a:bodyPr/>
                    <a:lstStyle/>
                    <a:p>
                      <a:pPr algn="just">
                        <a:lnSpc>
                          <a:spcPct val="150000"/>
                        </a:lnSpc>
                      </a:pPr>
                      <a:r>
                        <a:rPr lang="en-US" altLang="zh-CN" sz="2000" kern="1200" dirty="0">
                          <a:solidFill>
                            <a:schemeClr val="dk1"/>
                          </a:solidFill>
                          <a:effectLst/>
                          <a:latin typeface="+mn-lt"/>
                          <a:ea typeface="+mn-ea"/>
                          <a:cs typeface="+mn-cs"/>
                        </a:rPr>
                        <a:t>In addition to the responsibilities of the Editorial Board members, the Editors-in-Chief and Associate Editors of the </a:t>
                      </a:r>
                      <a:r>
                        <a:rPr lang="en-US" altLang="zh-CN" sz="2000" i="1" kern="1200" dirty="0">
                          <a:solidFill>
                            <a:schemeClr val="dk1"/>
                          </a:solidFill>
                          <a:effectLst/>
                          <a:latin typeface="+mn-lt"/>
                          <a:ea typeface="+mn-ea"/>
                          <a:cs typeface="+mn-cs"/>
                        </a:rPr>
                        <a:t>WJD</a:t>
                      </a:r>
                      <a:r>
                        <a:rPr lang="en-US" altLang="zh-CN" sz="2000" kern="1200" dirty="0">
                          <a:solidFill>
                            <a:schemeClr val="dk1"/>
                          </a:solidFill>
                          <a:effectLst/>
                          <a:latin typeface="+mn-lt"/>
                          <a:ea typeface="+mn-ea"/>
                          <a:cs typeface="+mn-cs"/>
                        </a:rPr>
                        <a:t> mainly participate in the first decision making and the final reviewing of manuscripts. However, our practical practice indicate that the result is not satisfied. Next, we will continue to communicate with the Editors-in-Chief and Associate Editors to see if they are interested in making the first decision and final review of the manuscripts.</a:t>
                      </a:r>
                      <a:endParaRPr lang="zh-CN" altLang="zh-CN"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79387">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a:extLst>
              <a:ext uri="{FF2B5EF4-FFF2-40B4-BE49-F238E27FC236}">
                <a16:creationId xmlns:a16="http://schemas.microsoft.com/office/drawing/2014/main" id="{F79C9C45-38A4-44DF-95A3-3AFC170B0CE8}"/>
              </a:ext>
            </a:extLst>
          </p:cNvPr>
          <p:cNvPicPr>
            <a:picLocks noChangeAspect="1"/>
          </p:cNvPicPr>
          <p:nvPr/>
        </p:nvPicPr>
        <p:blipFill>
          <a:blip r:embed="rId3"/>
          <a:stretch>
            <a:fillRect/>
          </a:stretch>
        </p:blipFill>
        <p:spPr>
          <a:xfrm>
            <a:off x="7479123" y="367863"/>
            <a:ext cx="3957424" cy="2996122"/>
          </a:xfrm>
          <a:prstGeom prst="rect">
            <a:avLst/>
          </a:prstGeom>
        </p:spPr>
      </p:pic>
    </p:spTree>
    <p:extLst>
      <p:ext uri="{BB962C8B-B14F-4D97-AF65-F5344CB8AC3E}">
        <p14:creationId xmlns:p14="http://schemas.microsoft.com/office/powerpoint/2010/main" val="3920118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48764240"/>
              </p:ext>
            </p:extLst>
          </p:nvPr>
        </p:nvGraphicFramePr>
        <p:xfrm>
          <a:off x="420414" y="367863"/>
          <a:ext cx="7041931" cy="6014280"/>
        </p:xfrm>
        <a:graphic>
          <a:graphicData uri="http://schemas.openxmlformats.org/drawingml/2006/table">
            <a:tbl>
              <a:tblPr firstRow="1" bandRow="1">
                <a:tableStyleId>{5C22544A-7EE6-4342-B048-85BDC9FD1C3A}</a:tableStyleId>
              </a:tblPr>
              <a:tblGrid>
                <a:gridCol w="7041931">
                  <a:extLst>
                    <a:ext uri="{9D8B030D-6E8A-4147-A177-3AD203B41FA5}">
                      <a16:colId xmlns:a16="http://schemas.microsoft.com/office/drawing/2014/main" val="20000"/>
                    </a:ext>
                  </a:extLst>
                </a:gridCol>
              </a:tblGrid>
              <a:tr h="810744">
                <a:tc>
                  <a:txBody>
                    <a:bodyPr/>
                    <a:lstStyle/>
                    <a:p>
                      <a:pPr>
                        <a:lnSpc>
                          <a:spcPct val="150000"/>
                        </a:lnSpc>
                      </a:pPr>
                      <a:r>
                        <a:rPr lang="en-US" sz="2800" dirty="0">
                          <a:solidFill>
                            <a:schemeClr val="tx1"/>
                          </a:solidFill>
                        </a:rPr>
                        <a:t>5 Editorial Board introduction</a:t>
                      </a:r>
                      <a:endParaRPr lang="en-US" i="1" dirty="0"/>
                    </a:p>
                  </a:txBody>
                  <a:tcPr>
                    <a:solidFill>
                      <a:schemeClr val="bg2"/>
                    </a:solidFill>
                  </a:tcPr>
                </a:tc>
                <a:extLst>
                  <a:ext uri="{0D108BD9-81ED-4DB2-BD59-A6C34878D82A}">
                    <a16:rowId xmlns:a16="http://schemas.microsoft.com/office/drawing/2014/main" val="10000"/>
                  </a:ext>
                </a:extLst>
              </a:tr>
              <a:tr h="379387">
                <a:tc>
                  <a:txBody>
                    <a:bodyPr/>
                    <a:lstStyle/>
                    <a:p>
                      <a:r>
                        <a:rPr lang="en-US" sz="2000" b="1" dirty="0"/>
                        <a:t>(2) Responsibilities of Editorial Board Members</a:t>
                      </a:r>
                    </a:p>
                  </a:txBody>
                  <a:tcPr>
                    <a:solidFill>
                      <a:schemeClr val="bg1"/>
                    </a:solidFill>
                  </a:tcPr>
                </a:tc>
                <a:extLst>
                  <a:ext uri="{0D108BD9-81ED-4DB2-BD59-A6C34878D82A}">
                    <a16:rowId xmlns:a16="http://schemas.microsoft.com/office/drawing/2014/main" val="10001"/>
                  </a:ext>
                </a:extLst>
              </a:tr>
              <a:tr h="4427909">
                <a:tc>
                  <a:txBody>
                    <a:bodyPr/>
                    <a:lstStyle/>
                    <a:p>
                      <a:pPr marL="285750" indent="-285750" algn="just">
                        <a:lnSpc>
                          <a:spcPct val="150000"/>
                        </a:lnSpc>
                        <a:buFont typeface="Wingdings" panose="05000000000000000000" pitchFamily="2" charset="2"/>
                        <a:buChar char="Ø"/>
                      </a:pPr>
                      <a:r>
                        <a:rPr lang="en-US" altLang="zh-CN" sz="2000" kern="1200" dirty="0">
                          <a:solidFill>
                            <a:schemeClr val="dk1"/>
                          </a:solidFill>
                          <a:effectLst/>
                          <a:latin typeface="+mn-lt"/>
                          <a:ea typeface="+mn-ea"/>
                          <a:cs typeface="+mn-cs"/>
                        </a:rPr>
                        <a:t>Conducting peer review of at least six manuscripts each year. Reviewing the academic and language quality of manuscripts to ensure the academic level of journals. Conducting the manuscript peer-review task timely and carefully. Making a fair and objective evaluation to manuscripts, and giving detailed reasons for accept/reject a manuscript and detailed comments of revision.</a:t>
                      </a:r>
                    </a:p>
                    <a:p>
                      <a:pPr marL="285750" indent="-285750" algn="just">
                        <a:lnSpc>
                          <a:spcPct val="150000"/>
                        </a:lnSpc>
                        <a:buFont typeface="Wingdings" panose="05000000000000000000" pitchFamily="2" charset="2"/>
                        <a:buChar char="Ø"/>
                      </a:pPr>
                      <a:r>
                        <a:rPr lang="en-US" altLang="zh-CN" sz="2000" kern="1200" dirty="0">
                          <a:solidFill>
                            <a:schemeClr val="dk1"/>
                          </a:solidFill>
                          <a:effectLst/>
                          <a:latin typeface="+mn-lt"/>
                          <a:ea typeface="+mn-ea"/>
                          <a:cs typeface="+mn-cs"/>
                        </a:rPr>
                        <a:t>Willingness to track the post-publication evaluations on the manuscripts you reviewed.</a:t>
                      </a:r>
                    </a:p>
                  </a:txBody>
                  <a:tcPr>
                    <a:solidFill>
                      <a:schemeClr val="bg1"/>
                    </a:solidFill>
                  </a:tcPr>
                </a:tc>
                <a:extLst>
                  <a:ext uri="{0D108BD9-81ED-4DB2-BD59-A6C34878D82A}">
                    <a16:rowId xmlns:a16="http://schemas.microsoft.com/office/drawing/2014/main" val="10002"/>
                  </a:ext>
                </a:extLst>
              </a:tr>
              <a:tr h="379387">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6F57951-9623-49C0-B825-1E31AC766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6905" y="373699"/>
            <a:ext cx="3508759" cy="2718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8">
            <a:extLst>
              <a:ext uri="{FF2B5EF4-FFF2-40B4-BE49-F238E27FC236}">
                <a16:creationId xmlns:a16="http://schemas.microsoft.com/office/drawing/2014/main" id="{1EF58EFE-AE32-4763-B64A-89E449827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8746" y="3100452"/>
            <a:ext cx="3445075" cy="1198287"/>
          </a:xfrm>
          <a:prstGeom prst="rect">
            <a:avLst/>
          </a:prstGeom>
        </p:spPr>
      </p:pic>
    </p:spTree>
    <p:extLst>
      <p:ext uri="{BB962C8B-B14F-4D97-AF65-F5344CB8AC3E}">
        <p14:creationId xmlns:p14="http://schemas.microsoft.com/office/powerpoint/2010/main" val="109106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894524962"/>
              </p:ext>
            </p:extLst>
          </p:nvPr>
        </p:nvGraphicFramePr>
        <p:xfrm>
          <a:off x="420414" y="367863"/>
          <a:ext cx="7041931" cy="6202567"/>
        </p:xfrm>
        <a:graphic>
          <a:graphicData uri="http://schemas.openxmlformats.org/drawingml/2006/table">
            <a:tbl>
              <a:tblPr firstRow="1" bandRow="1">
                <a:tableStyleId>{5C22544A-7EE6-4342-B048-85BDC9FD1C3A}</a:tableStyleId>
              </a:tblPr>
              <a:tblGrid>
                <a:gridCol w="7041931">
                  <a:extLst>
                    <a:ext uri="{9D8B030D-6E8A-4147-A177-3AD203B41FA5}">
                      <a16:colId xmlns:a16="http://schemas.microsoft.com/office/drawing/2014/main" val="20000"/>
                    </a:ext>
                  </a:extLst>
                </a:gridCol>
              </a:tblGrid>
              <a:tr h="810744">
                <a:tc>
                  <a:txBody>
                    <a:bodyPr/>
                    <a:lstStyle/>
                    <a:p>
                      <a:pPr>
                        <a:lnSpc>
                          <a:spcPct val="150000"/>
                        </a:lnSpc>
                      </a:pPr>
                      <a:r>
                        <a:rPr lang="en-US" sz="2800" dirty="0">
                          <a:solidFill>
                            <a:schemeClr val="tx1"/>
                          </a:solidFill>
                        </a:rPr>
                        <a:t>5 Editorial Board introduction</a:t>
                      </a:r>
                      <a:endParaRPr lang="en-US" i="1" dirty="0"/>
                    </a:p>
                  </a:txBody>
                  <a:tcPr>
                    <a:solidFill>
                      <a:schemeClr val="bg2"/>
                    </a:solidFill>
                  </a:tcPr>
                </a:tc>
                <a:extLst>
                  <a:ext uri="{0D108BD9-81ED-4DB2-BD59-A6C34878D82A}">
                    <a16:rowId xmlns:a16="http://schemas.microsoft.com/office/drawing/2014/main" val="10000"/>
                  </a:ext>
                </a:extLst>
              </a:tr>
              <a:tr h="379387">
                <a:tc>
                  <a:txBody>
                    <a:bodyPr/>
                    <a:lstStyle/>
                    <a:p>
                      <a:r>
                        <a:rPr lang="en-US" sz="2000" b="1" dirty="0"/>
                        <a:t>(2) Responsibilities of Editorial Board Members</a:t>
                      </a:r>
                    </a:p>
                  </a:txBody>
                  <a:tcPr>
                    <a:solidFill>
                      <a:schemeClr val="bg1"/>
                    </a:solidFill>
                  </a:tcPr>
                </a:tc>
                <a:extLst>
                  <a:ext uri="{0D108BD9-81ED-4DB2-BD59-A6C34878D82A}">
                    <a16:rowId xmlns:a16="http://schemas.microsoft.com/office/drawing/2014/main" val="10001"/>
                  </a:ext>
                </a:extLst>
              </a:tr>
              <a:tr h="4427909">
                <a:tc>
                  <a:txBody>
                    <a:bodyPr/>
                    <a:lstStyle/>
                    <a:p>
                      <a:pPr marL="285750" indent="-285750" algn="just">
                        <a:lnSpc>
                          <a:spcPct val="150000"/>
                        </a:lnSpc>
                        <a:buFont typeface="Wingdings" panose="05000000000000000000" pitchFamily="2" charset="2"/>
                        <a:buChar char="Ø"/>
                      </a:pPr>
                      <a:r>
                        <a:rPr lang="en-US" altLang="zh-CN" sz="2000" kern="1200" dirty="0">
                          <a:solidFill>
                            <a:schemeClr val="dk1"/>
                          </a:solidFill>
                          <a:effectLst/>
                          <a:latin typeface="+mn-lt"/>
                          <a:ea typeface="+mn-ea"/>
                          <a:cs typeface="+mn-cs"/>
                        </a:rPr>
                        <a:t>Willingness to organize a special topic, by inviting 7-10 manuscripts from experts and scholars in the field to contribute manuscripts on a hot topic.</a:t>
                      </a:r>
                    </a:p>
                    <a:p>
                      <a:pPr marL="285750" indent="-285750" algn="just">
                        <a:lnSpc>
                          <a:spcPct val="150000"/>
                        </a:lnSpc>
                        <a:buFont typeface="Wingdings" panose="05000000000000000000" pitchFamily="2" charset="2"/>
                        <a:buChar char="Ø"/>
                      </a:pPr>
                      <a:r>
                        <a:rPr lang="en-US" altLang="zh-CN" sz="2000" kern="1200" dirty="0">
                          <a:solidFill>
                            <a:schemeClr val="dk1"/>
                          </a:solidFill>
                          <a:effectLst/>
                          <a:latin typeface="+mn-lt"/>
                          <a:ea typeface="+mn-ea"/>
                          <a:cs typeface="+mn-cs"/>
                        </a:rPr>
                        <a:t>Recommending high-quality manuscripts for submission to the journal.</a:t>
                      </a:r>
                    </a:p>
                    <a:p>
                      <a:pPr marL="285750" indent="-285750" algn="just">
                        <a:lnSpc>
                          <a:spcPct val="150000"/>
                        </a:lnSpc>
                        <a:buFont typeface="Wingdings" panose="05000000000000000000" pitchFamily="2" charset="2"/>
                        <a:buChar char="Ø"/>
                      </a:pPr>
                      <a:r>
                        <a:rPr lang="en-US" altLang="zh-CN" sz="2000" kern="1200" dirty="0">
                          <a:solidFill>
                            <a:schemeClr val="dk1"/>
                          </a:solidFill>
                          <a:effectLst/>
                          <a:latin typeface="+mn-lt"/>
                          <a:ea typeface="+mn-ea"/>
                          <a:cs typeface="+mn-cs"/>
                        </a:rPr>
                        <a:t>Promoting published articles, including through use of personal social media to forward the articles published in the journal and share them with more colleagues.</a:t>
                      </a:r>
                    </a:p>
                    <a:p>
                      <a:pPr marL="285750" indent="-285750" algn="just">
                        <a:lnSpc>
                          <a:spcPct val="150000"/>
                        </a:lnSpc>
                        <a:buFont typeface="Wingdings" panose="05000000000000000000" pitchFamily="2" charset="2"/>
                        <a:buChar char="Ø"/>
                      </a:pPr>
                      <a:r>
                        <a:rPr lang="en-US" altLang="zh-CN" sz="2000" kern="1200" dirty="0">
                          <a:solidFill>
                            <a:schemeClr val="dk1"/>
                          </a:solidFill>
                          <a:effectLst/>
                          <a:latin typeface="+mn-lt"/>
                          <a:ea typeface="+mn-ea"/>
                          <a:cs typeface="+mn-cs"/>
                        </a:rPr>
                        <a:t>Recommending distinguished experts and scholars in the field to join the Editorial Board as new members.</a:t>
                      </a:r>
                      <a:endParaRPr lang="zh-CN" altLang="zh-CN"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79387">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CFFD72F-8A92-4ECA-90F7-F20C6DE762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8357" y="1436690"/>
            <a:ext cx="2986259" cy="151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图片 5">
            <a:extLst>
              <a:ext uri="{FF2B5EF4-FFF2-40B4-BE49-F238E27FC236}">
                <a16:creationId xmlns:a16="http://schemas.microsoft.com/office/drawing/2014/main" id="{12F765B5-9D47-49E8-B411-4A213CF198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0390" y="443357"/>
            <a:ext cx="3552469" cy="926731"/>
          </a:xfrm>
          <a:prstGeom prst="rect">
            <a:avLst/>
          </a:prstGeom>
        </p:spPr>
      </p:pic>
    </p:spTree>
    <p:extLst>
      <p:ext uri="{BB962C8B-B14F-4D97-AF65-F5344CB8AC3E}">
        <p14:creationId xmlns:p14="http://schemas.microsoft.com/office/powerpoint/2010/main" val="2483669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32308260"/>
              </p:ext>
            </p:extLst>
          </p:nvPr>
        </p:nvGraphicFramePr>
        <p:xfrm>
          <a:off x="420414" y="367863"/>
          <a:ext cx="7041931" cy="6554611"/>
        </p:xfrm>
        <a:graphic>
          <a:graphicData uri="http://schemas.openxmlformats.org/drawingml/2006/table">
            <a:tbl>
              <a:tblPr firstRow="1" bandRow="1">
                <a:tableStyleId>{5C22544A-7EE6-4342-B048-85BDC9FD1C3A}</a:tableStyleId>
              </a:tblPr>
              <a:tblGrid>
                <a:gridCol w="7041931">
                  <a:extLst>
                    <a:ext uri="{9D8B030D-6E8A-4147-A177-3AD203B41FA5}">
                      <a16:colId xmlns:a16="http://schemas.microsoft.com/office/drawing/2014/main" val="20000"/>
                    </a:ext>
                  </a:extLst>
                </a:gridCol>
              </a:tblGrid>
              <a:tr h="810744">
                <a:tc>
                  <a:txBody>
                    <a:bodyPr/>
                    <a:lstStyle/>
                    <a:p>
                      <a:r>
                        <a:rPr lang="en-US" sz="2800" dirty="0">
                          <a:solidFill>
                            <a:schemeClr val="tx1"/>
                          </a:solidFill>
                        </a:rPr>
                        <a:t>1 Introduction of </a:t>
                      </a:r>
                      <a:r>
                        <a:rPr lang="en-US" sz="2800" i="1" dirty="0">
                          <a:solidFill>
                            <a:schemeClr val="tx1"/>
                          </a:solidFill>
                        </a:rPr>
                        <a:t>World Journal of Diabetes</a:t>
                      </a:r>
                      <a:endParaRPr lang="en-US" i="1" dirty="0"/>
                    </a:p>
                  </a:txBody>
                  <a:tcPr>
                    <a:solidFill>
                      <a:schemeClr val="bg2"/>
                    </a:solidFill>
                  </a:tcPr>
                </a:tc>
                <a:extLst>
                  <a:ext uri="{0D108BD9-81ED-4DB2-BD59-A6C34878D82A}">
                    <a16:rowId xmlns:a16="http://schemas.microsoft.com/office/drawing/2014/main" val="10000"/>
                  </a:ext>
                </a:extLst>
              </a:tr>
              <a:tr h="379387">
                <a:tc>
                  <a:txBody>
                    <a:bodyPr/>
                    <a:lstStyle/>
                    <a:p>
                      <a:r>
                        <a:rPr lang="en-US" sz="2000" b="1" dirty="0"/>
                        <a:t>(1) Over view of the journal</a:t>
                      </a:r>
                    </a:p>
                  </a:txBody>
                  <a:tcPr>
                    <a:solidFill>
                      <a:schemeClr val="bg1"/>
                    </a:solidFill>
                  </a:tcPr>
                </a:tc>
                <a:extLst>
                  <a:ext uri="{0D108BD9-81ED-4DB2-BD59-A6C34878D82A}">
                    <a16:rowId xmlns:a16="http://schemas.microsoft.com/office/drawing/2014/main" val="10001"/>
                  </a:ext>
                </a:extLst>
              </a:tr>
              <a:tr h="442790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2000" kern="1200" dirty="0">
                          <a:solidFill>
                            <a:schemeClr val="dk1"/>
                          </a:solidFill>
                          <a:effectLst/>
                          <a:latin typeface="+mn-lt"/>
                          <a:ea typeface="+mn-ea"/>
                          <a:cs typeface="+mn-cs"/>
                        </a:rPr>
                        <a:t>The </a:t>
                      </a:r>
                      <a:r>
                        <a:rPr lang="en-US" altLang="zh-CN" sz="2000" i="1" kern="1200" dirty="0">
                          <a:solidFill>
                            <a:schemeClr val="dk1"/>
                          </a:solidFill>
                          <a:effectLst/>
                          <a:latin typeface="+mn-lt"/>
                          <a:ea typeface="+mn-ea"/>
                          <a:cs typeface="+mn-cs"/>
                        </a:rPr>
                        <a:t>World Journal of Diabetes </a:t>
                      </a:r>
                      <a:r>
                        <a:rPr lang="en-US" altLang="zh-CN" sz="2000" kern="1200" dirty="0">
                          <a:solidFill>
                            <a:schemeClr val="dk1"/>
                          </a:solidFill>
                          <a:effectLst/>
                          <a:latin typeface="+mn-lt"/>
                          <a:ea typeface="+mn-ea"/>
                          <a:cs typeface="+mn-cs"/>
                        </a:rPr>
                        <a:t>(</a:t>
                      </a:r>
                      <a:r>
                        <a:rPr lang="en-US" altLang="zh-CN" sz="2000" i="1" kern="1200" dirty="0">
                          <a:solidFill>
                            <a:schemeClr val="dk1"/>
                          </a:solidFill>
                          <a:effectLst/>
                          <a:latin typeface="+mn-lt"/>
                          <a:ea typeface="+mn-ea"/>
                          <a:cs typeface="+mn-cs"/>
                        </a:rPr>
                        <a:t>WJD</a:t>
                      </a:r>
                      <a:r>
                        <a:rPr lang="en-US" altLang="zh-CN" sz="2000" kern="1200" dirty="0">
                          <a:solidFill>
                            <a:schemeClr val="dk1"/>
                          </a:solidFill>
                          <a:effectLst/>
                          <a:latin typeface="+mn-lt"/>
                          <a:ea typeface="+mn-ea"/>
                          <a:cs typeface="+mn-cs"/>
                        </a:rPr>
                        <a:t>) is a high-quality, monthly, online, open-access, single-blind peer-reviewed journal. The </a:t>
                      </a:r>
                      <a:r>
                        <a:rPr lang="en-US" altLang="zh-CN" sz="2000" i="1" kern="1200" dirty="0">
                          <a:solidFill>
                            <a:schemeClr val="dk1"/>
                          </a:solidFill>
                          <a:effectLst/>
                          <a:latin typeface="+mn-lt"/>
                          <a:ea typeface="+mn-ea"/>
                          <a:cs typeface="+mn-cs"/>
                        </a:rPr>
                        <a:t>WJD</a:t>
                      </a:r>
                      <a:r>
                        <a:rPr lang="en-US" altLang="zh-CN" sz="2000" kern="1200" dirty="0">
                          <a:solidFill>
                            <a:schemeClr val="dk1"/>
                          </a:solidFill>
                          <a:effectLst/>
                          <a:latin typeface="+mn-lt"/>
                          <a:ea typeface="+mn-ea"/>
                          <a:cs typeface="+mn-cs"/>
                        </a:rPr>
                        <a:t> publishes articles based upon their academic quality, academic norms, academic ethics, and academic integrity, with an aim of disseminating academic research results to the world and leading the healthy development of the academic community. The </a:t>
                      </a:r>
                      <a:r>
                        <a:rPr lang="en-US" altLang="zh-CN" sz="2000" i="1" kern="1200" dirty="0">
                          <a:solidFill>
                            <a:schemeClr val="dk1"/>
                          </a:solidFill>
                          <a:effectLst/>
                          <a:latin typeface="+mn-lt"/>
                          <a:ea typeface="+mn-ea"/>
                          <a:cs typeface="+mn-cs"/>
                        </a:rPr>
                        <a:t>WJD</a:t>
                      </a:r>
                      <a:r>
                        <a:rPr lang="en-US" altLang="zh-CN" sz="2000" kern="1200" dirty="0">
                          <a:solidFill>
                            <a:schemeClr val="dk1"/>
                          </a:solidFill>
                          <a:effectLst/>
                          <a:latin typeface="+mn-lt"/>
                          <a:ea typeface="+mn-ea"/>
                          <a:cs typeface="+mn-cs"/>
                        </a:rPr>
                        <a:t> is now abstracted and indexed in Science Citation Index Expanded (SCIE, also known as </a:t>
                      </a:r>
                      <a:r>
                        <a:rPr lang="en-US" altLang="zh-CN" sz="2000" kern="1200" dirty="0" err="1">
                          <a:solidFill>
                            <a:schemeClr val="dk1"/>
                          </a:solidFill>
                          <a:effectLst/>
                          <a:latin typeface="+mn-lt"/>
                          <a:ea typeface="+mn-ea"/>
                          <a:cs typeface="+mn-cs"/>
                        </a:rPr>
                        <a:t>SciSearch</a:t>
                      </a:r>
                      <a:r>
                        <a:rPr lang="en-US" altLang="zh-CN" sz="2000" kern="1200" dirty="0">
                          <a:solidFill>
                            <a:schemeClr val="dk1"/>
                          </a:solidFill>
                          <a:effectLst/>
                          <a:latin typeface="+mn-lt"/>
                          <a:ea typeface="+mn-ea"/>
                          <a:cs typeface="+mn-cs"/>
                        </a:rPr>
                        <a:t>®), Journal Citation Reports/Science Edition, Current Contents®/Clinical Medicine, Scopus, PubMed, and PubMed Central.</a:t>
                      </a:r>
                      <a:endParaRPr lang="zh-CN" altLang="zh-CN" sz="2000" kern="1200" dirty="0">
                        <a:solidFill>
                          <a:schemeClr val="dk1"/>
                        </a:solidFill>
                        <a:effectLst/>
                        <a:latin typeface="+mn-lt"/>
                        <a:ea typeface="+mn-ea"/>
                        <a:cs typeface="+mn-cs"/>
                      </a:endParaRPr>
                    </a:p>
                    <a:p>
                      <a:endParaRPr lang="en-US"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79387">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6277646C-9366-4CFA-9AD8-5DDF53182D85}"/>
              </a:ext>
            </a:extLst>
          </p:cNvPr>
          <p:cNvPicPr>
            <a:picLocks noChangeAspect="1"/>
          </p:cNvPicPr>
          <p:nvPr/>
        </p:nvPicPr>
        <p:blipFill>
          <a:blip r:embed="rId3"/>
          <a:stretch>
            <a:fillRect/>
          </a:stretch>
        </p:blipFill>
        <p:spPr>
          <a:xfrm>
            <a:off x="7471870" y="403224"/>
            <a:ext cx="3891455" cy="3387725"/>
          </a:xfrm>
          <a:prstGeom prst="rect">
            <a:avLst/>
          </a:prstGeom>
        </p:spPr>
      </p:pic>
    </p:spTree>
    <p:extLst>
      <p:ext uri="{BB962C8B-B14F-4D97-AF65-F5344CB8AC3E}">
        <p14:creationId xmlns:p14="http://schemas.microsoft.com/office/powerpoint/2010/main" val="643205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45293789"/>
              </p:ext>
            </p:extLst>
          </p:nvPr>
        </p:nvGraphicFramePr>
        <p:xfrm>
          <a:off x="420414" y="367863"/>
          <a:ext cx="7041931" cy="6513463"/>
        </p:xfrm>
        <a:graphic>
          <a:graphicData uri="http://schemas.openxmlformats.org/drawingml/2006/table">
            <a:tbl>
              <a:tblPr firstRow="1" bandRow="1">
                <a:tableStyleId>{5C22544A-7EE6-4342-B048-85BDC9FD1C3A}</a:tableStyleId>
              </a:tblPr>
              <a:tblGrid>
                <a:gridCol w="7041931">
                  <a:extLst>
                    <a:ext uri="{9D8B030D-6E8A-4147-A177-3AD203B41FA5}">
                      <a16:colId xmlns:a16="http://schemas.microsoft.com/office/drawing/2014/main" val="20000"/>
                    </a:ext>
                  </a:extLst>
                </a:gridCol>
              </a:tblGrid>
              <a:tr h="810744">
                <a:tc>
                  <a:txBody>
                    <a:bodyPr/>
                    <a:lstStyle/>
                    <a:p>
                      <a:pPr>
                        <a:lnSpc>
                          <a:spcPct val="150000"/>
                        </a:lnSpc>
                      </a:pPr>
                      <a:r>
                        <a:rPr lang="en-US" sz="2800" dirty="0">
                          <a:solidFill>
                            <a:schemeClr val="tx1"/>
                          </a:solidFill>
                        </a:rPr>
                        <a:t>5 Editorial Board introduction</a:t>
                      </a:r>
                      <a:endParaRPr lang="en-US" i="1" dirty="0"/>
                    </a:p>
                  </a:txBody>
                  <a:tcPr>
                    <a:solidFill>
                      <a:schemeClr val="bg2"/>
                    </a:solidFill>
                  </a:tcPr>
                </a:tc>
                <a:extLst>
                  <a:ext uri="{0D108BD9-81ED-4DB2-BD59-A6C34878D82A}">
                    <a16:rowId xmlns:a16="http://schemas.microsoft.com/office/drawing/2014/main" val="10000"/>
                  </a:ext>
                </a:extLst>
              </a:tr>
              <a:tr h="379387">
                <a:tc>
                  <a:txBody>
                    <a:bodyPr/>
                    <a:lstStyle/>
                    <a:p>
                      <a:r>
                        <a:rPr lang="en-US" sz="2000" b="1" dirty="0"/>
                        <a:t>(3) Privileges of Editorial Board Members</a:t>
                      </a:r>
                    </a:p>
                  </a:txBody>
                  <a:tcPr>
                    <a:solidFill>
                      <a:schemeClr val="bg1"/>
                    </a:solidFill>
                  </a:tcPr>
                </a:tc>
                <a:extLst>
                  <a:ext uri="{0D108BD9-81ED-4DB2-BD59-A6C34878D82A}">
                    <a16:rowId xmlns:a16="http://schemas.microsoft.com/office/drawing/2014/main" val="10001"/>
                  </a:ext>
                </a:extLst>
              </a:tr>
              <a:tr h="4427909">
                <a:tc>
                  <a:txBody>
                    <a:bodyPr/>
                    <a:lstStyle/>
                    <a:p>
                      <a:pPr marL="285750" indent="-285750" algn="l">
                        <a:lnSpc>
                          <a:spcPct val="150000"/>
                        </a:lnSpc>
                        <a:buFont typeface="Wingdings" panose="05000000000000000000" pitchFamily="2" charset="2"/>
                        <a:buChar char="Ø"/>
                      </a:pPr>
                      <a:r>
                        <a:rPr lang="en-US" altLang="zh-CN" sz="1760" kern="1200" dirty="0">
                          <a:solidFill>
                            <a:schemeClr val="dk1"/>
                          </a:solidFill>
                          <a:effectLst/>
                          <a:latin typeface="+mn-lt"/>
                          <a:ea typeface="+mn-ea"/>
                          <a:cs typeface="+mn-cs"/>
                        </a:rPr>
                        <a:t>Regular invitations to contribute editorials and review articles for the journal, for which the publication fee will be waived.</a:t>
                      </a:r>
                    </a:p>
                    <a:p>
                      <a:pPr marL="285750" indent="-285750" algn="l">
                        <a:lnSpc>
                          <a:spcPct val="150000"/>
                        </a:lnSpc>
                        <a:buFont typeface="Wingdings" panose="05000000000000000000" pitchFamily="2" charset="2"/>
                        <a:buChar char="Ø"/>
                      </a:pPr>
                      <a:r>
                        <a:rPr lang="en-US" altLang="zh-CN" sz="1760" kern="1200" dirty="0">
                          <a:solidFill>
                            <a:schemeClr val="dk1"/>
                          </a:solidFill>
                          <a:effectLst/>
                          <a:latin typeface="+mn-lt"/>
                          <a:ea typeface="+mn-ea"/>
                          <a:cs typeface="+mn-cs"/>
                        </a:rPr>
                        <a:t>A 10% discount of the publishing fee for other articles submitted by the member.</a:t>
                      </a:r>
                    </a:p>
                    <a:p>
                      <a:pPr marL="285750" indent="-285750" algn="l">
                        <a:lnSpc>
                          <a:spcPct val="150000"/>
                        </a:lnSpc>
                        <a:buFont typeface="Wingdings" panose="05000000000000000000" pitchFamily="2" charset="2"/>
                        <a:buChar char="Ø"/>
                      </a:pPr>
                      <a:r>
                        <a:rPr lang="en-US" altLang="zh-CN" sz="1760" kern="1200" dirty="0">
                          <a:solidFill>
                            <a:schemeClr val="dk1"/>
                          </a:solidFill>
                          <a:effectLst/>
                          <a:latin typeface="+mn-lt"/>
                          <a:ea typeface="+mn-ea"/>
                          <a:cs typeface="+mn-cs"/>
                        </a:rPr>
                        <a:t>A listing of personal professional information on the journal’s homepage.</a:t>
                      </a:r>
                    </a:p>
                    <a:p>
                      <a:pPr marL="285750" indent="-285750" algn="l">
                        <a:lnSpc>
                          <a:spcPct val="150000"/>
                        </a:lnSpc>
                        <a:buFont typeface="Wingdings" panose="05000000000000000000" pitchFamily="2" charset="2"/>
                        <a:buChar char="Ø"/>
                      </a:pPr>
                      <a:r>
                        <a:rPr lang="en-US" altLang="zh-CN" sz="1760" kern="1200" dirty="0">
                          <a:solidFill>
                            <a:schemeClr val="dk1"/>
                          </a:solidFill>
                          <a:effectLst/>
                          <a:latin typeface="+mn-lt"/>
                          <a:ea typeface="+mn-ea"/>
                          <a:cs typeface="+mn-cs"/>
                        </a:rPr>
                        <a:t>Public acknowledgement of related contributions to the journal, by posting of the member’s name and number of manuscripts he/she reviewed on the journal’s website. For details, please visit: </a:t>
                      </a:r>
                      <a:r>
                        <a:rPr lang="en-US" altLang="zh-CN" sz="1760" kern="1200" dirty="0">
                          <a:solidFill>
                            <a:schemeClr val="dk1"/>
                          </a:solidFill>
                          <a:effectLst/>
                          <a:latin typeface="+mn-lt"/>
                          <a:ea typeface="+mn-ea"/>
                          <a:cs typeface="+mn-cs"/>
                          <a:hlinkClick r:id="rId2"/>
                        </a:rPr>
                        <a:t>https://www.f6publishing.com/HighlyInfluentialPeerReviewers</a:t>
                      </a:r>
                      <a:r>
                        <a:rPr lang="en-US" altLang="zh-CN" sz="1760" kern="1200" dirty="0">
                          <a:solidFill>
                            <a:schemeClr val="dk1"/>
                          </a:solidFill>
                          <a:effectLst/>
                          <a:latin typeface="+mn-lt"/>
                          <a:ea typeface="+mn-ea"/>
                          <a:cs typeface="+mn-cs"/>
                        </a:rPr>
                        <a:t>.</a:t>
                      </a:r>
                    </a:p>
                    <a:p>
                      <a:pPr marL="285750" indent="-285750" algn="l">
                        <a:lnSpc>
                          <a:spcPct val="150000"/>
                        </a:lnSpc>
                        <a:buFont typeface="Wingdings" panose="05000000000000000000" pitchFamily="2" charset="2"/>
                        <a:buChar char="Ø"/>
                      </a:pPr>
                      <a:r>
                        <a:rPr lang="en-US" altLang="zh-CN" sz="1760" kern="1200" dirty="0">
                          <a:solidFill>
                            <a:schemeClr val="dk1"/>
                          </a:solidFill>
                          <a:effectLst/>
                          <a:latin typeface="+mn-lt"/>
                          <a:ea typeface="+mn-ea"/>
                          <a:cs typeface="+mn-cs"/>
                        </a:rPr>
                        <a:t>Selection of outstanding members of the Editorial Board to appear as the cover figures published on the cover page of each issue.</a:t>
                      </a:r>
                      <a:endParaRPr lang="zh-CN" altLang="zh-CN" sz="1760" kern="1200" dirty="0">
                        <a:solidFill>
                          <a:schemeClr val="dk1"/>
                        </a:solidFill>
                        <a:effectLst/>
                        <a:latin typeface="+mn-lt"/>
                        <a:ea typeface="+mn-ea"/>
                        <a:cs typeface="+mn-cs"/>
                      </a:endParaRPr>
                    </a:p>
                    <a:p>
                      <a:pPr algn="just">
                        <a:lnSpc>
                          <a:spcPct val="150000"/>
                        </a:lnSpc>
                      </a:pPr>
                      <a:endParaRPr lang="zh-CN" altLang="zh-CN"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79387">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5">
            <a:extLst>
              <a:ext uri="{FF2B5EF4-FFF2-40B4-BE49-F238E27FC236}">
                <a16:creationId xmlns:a16="http://schemas.microsoft.com/office/drawing/2014/main" id="{9CB40BFF-0884-47A0-93CE-A3F049123798}"/>
              </a:ext>
            </a:extLst>
          </p:cNvPr>
          <p:cNvPicPr>
            <a:picLocks noChangeAspect="1"/>
          </p:cNvPicPr>
          <p:nvPr/>
        </p:nvPicPr>
        <p:blipFill>
          <a:blip r:embed="rId4"/>
          <a:stretch>
            <a:fillRect/>
          </a:stretch>
        </p:blipFill>
        <p:spPr>
          <a:xfrm>
            <a:off x="7462345" y="367863"/>
            <a:ext cx="4151363" cy="3422709"/>
          </a:xfrm>
          <a:prstGeom prst="rect">
            <a:avLst/>
          </a:prstGeom>
        </p:spPr>
      </p:pic>
    </p:spTree>
    <p:extLst>
      <p:ext uri="{BB962C8B-B14F-4D97-AF65-F5344CB8AC3E}">
        <p14:creationId xmlns:p14="http://schemas.microsoft.com/office/powerpoint/2010/main" val="1829964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53322347"/>
              </p:ext>
            </p:extLst>
          </p:nvPr>
        </p:nvGraphicFramePr>
        <p:xfrm>
          <a:off x="420414" y="367863"/>
          <a:ext cx="7041931" cy="6014280"/>
        </p:xfrm>
        <a:graphic>
          <a:graphicData uri="http://schemas.openxmlformats.org/drawingml/2006/table">
            <a:tbl>
              <a:tblPr firstRow="1" bandRow="1">
                <a:tableStyleId>{5C22544A-7EE6-4342-B048-85BDC9FD1C3A}</a:tableStyleId>
              </a:tblPr>
              <a:tblGrid>
                <a:gridCol w="7041931">
                  <a:extLst>
                    <a:ext uri="{9D8B030D-6E8A-4147-A177-3AD203B41FA5}">
                      <a16:colId xmlns:a16="http://schemas.microsoft.com/office/drawing/2014/main" val="20000"/>
                    </a:ext>
                  </a:extLst>
                </a:gridCol>
              </a:tblGrid>
              <a:tr h="810744">
                <a:tc>
                  <a:txBody>
                    <a:bodyPr/>
                    <a:lstStyle/>
                    <a:p>
                      <a:pPr>
                        <a:lnSpc>
                          <a:spcPct val="150000"/>
                        </a:lnSpc>
                      </a:pPr>
                      <a:r>
                        <a:rPr lang="en-US" sz="2800" dirty="0">
                          <a:solidFill>
                            <a:schemeClr val="tx1"/>
                          </a:solidFill>
                        </a:rPr>
                        <a:t>6 Invitation for manuscripts for </a:t>
                      </a:r>
                      <a:r>
                        <a:rPr lang="en-US" sz="2800" i="1" dirty="0">
                          <a:solidFill>
                            <a:schemeClr val="tx1"/>
                          </a:solidFill>
                        </a:rPr>
                        <a:t>WJD </a:t>
                      </a:r>
                      <a:r>
                        <a:rPr lang="en-US" sz="2800" dirty="0">
                          <a:solidFill>
                            <a:schemeClr val="tx1"/>
                          </a:solidFill>
                        </a:rPr>
                        <a:t>in 2021 </a:t>
                      </a:r>
                      <a:endParaRPr lang="en-US" i="1" dirty="0"/>
                    </a:p>
                  </a:txBody>
                  <a:tcPr>
                    <a:solidFill>
                      <a:schemeClr val="bg2"/>
                    </a:solidFill>
                  </a:tcPr>
                </a:tc>
                <a:extLst>
                  <a:ext uri="{0D108BD9-81ED-4DB2-BD59-A6C34878D82A}">
                    <a16:rowId xmlns:a16="http://schemas.microsoft.com/office/drawing/2014/main" val="10000"/>
                  </a:ext>
                </a:extLst>
              </a:tr>
              <a:tr h="379387">
                <a:tc>
                  <a:txBody>
                    <a:bodyPr/>
                    <a:lstStyle/>
                    <a:p>
                      <a:endParaRPr lang="en-US" sz="2000" b="1" dirty="0"/>
                    </a:p>
                  </a:txBody>
                  <a:tcPr>
                    <a:solidFill>
                      <a:schemeClr val="bg1"/>
                    </a:solidFill>
                  </a:tcPr>
                </a:tc>
                <a:extLst>
                  <a:ext uri="{0D108BD9-81ED-4DB2-BD59-A6C34878D82A}">
                    <a16:rowId xmlns:a16="http://schemas.microsoft.com/office/drawing/2014/main" val="10001"/>
                  </a:ext>
                </a:extLst>
              </a:tr>
              <a:tr h="4427909">
                <a:tc>
                  <a:txBody>
                    <a:bodyPr/>
                    <a:lstStyle/>
                    <a:p>
                      <a:pPr marL="285750" indent="-285750" algn="just">
                        <a:lnSpc>
                          <a:spcPct val="150000"/>
                        </a:lnSpc>
                        <a:buFont typeface="Wingdings" panose="05000000000000000000" pitchFamily="2" charset="2"/>
                        <a:buChar char="Ø"/>
                      </a:pPr>
                      <a:r>
                        <a:rPr lang="en-US" altLang="zh-CN" sz="2000" kern="1200" dirty="0">
                          <a:solidFill>
                            <a:schemeClr val="dk1"/>
                          </a:solidFill>
                          <a:effectLst/>
                          <a:latin typeface="+mn-lt"/>
                          <a:ea typeface="+mn-ea"/>
                          <a:cs typeface="+mn-cs"/>
                        </a:rPr>
                        <a:t>As of November 8, 2021, the </a:t>
                      </a:r>
                      <a:r>
                        <a:rPr lang="en-US" altLang="zh-CN" sz="2000" i="1" kern="1200" dirty="0">
                          <a:solidFill>
                            <a:schemeClr val="dk1"/>
                          </a:solidFill>
                          <a:effectLst/>
                          <a:latin typeface="+mn-lt"/>
                          <a:ea typeface="+mn-ea"/>
                          <a:cs typeface="+mn-cs"/>
                        </a:rPr>
                        <a:t>WJD</a:t>
                      </a:r>
                      <a:r>
                        <a:rPr lang="en-US" altLang="zh-CN" sz="2000" kern="1200" dirty="0">
                          <a:solidFill>
                            <a:schemeClr val="dk1"/>
                          </a:solidFill>
                          <a:effectLst/>
                          <a:latin typeface="+mn-lt"/>
                          <a:ea typeface="+mn-ea"/>
                          <a:cs typeface="+mn-cs"/>
                        </a:rPr>
                        <a:t> has received a total of 109 titles of invited manuscripts, including 43 (39.4%) review articles, 56 (51.4%) original articles, and 10 (9.2%) other types of articles.</a:t>
                      </a:r>
                    </a:p>
                    <a:p>
                      <a:pPr marL="285750" indent="-285750" algn="just">
                        <a:lnSpc>
                          <a:spcPct val="150000"/>
                        </a:lnSpc>
                        <a:buFont typeface="Wingdings" panose="05000000000000000000" pitchFamily="2" charset="2"/>
                        <a:buChar char="Ø"/>
                      </a:pPr>
                      <a:r>
                        <a:rPr lang="en-US" altLang="zh-CN" sz="2000" kern="1200" dirty="0">
                          <a:solidFill>
                            <a:schemeClr val="dk1"/>
                          </a:solidFill>
                          <a:effectLst/>
                          <a:latin typeface="+mn-lt"/>
                          <a:ea typeface="+mn-ea"/>
                          <a:cs typeface="+mn-cs"/>
                        </a:rPr>
                        <a:t>In December 2021, we plan to continue to invite global experts and scholars in the field of diabetes to write high-quality reviews, original articles, and special issue articles for the </a:t>
                      </a:r>
                      <a:r>
                        <a:rPr lang="en-US" altLang="zh-CN" sz="2000" i="1" kern="1200" dirty="0">
                          <a:solidFill>
                            <a:schemeClr val="dk1"/>
                          </a:solidFill>
                          <a:effectLst/>
                          <a:latin typeface="+mn-lt"/>
                          <a:ea typeface="+mn-ea"/>
                          <a:cs typeface="+mn-cs"/>
                        </a:rPr>
                        <a:t>WJD</a:t>
                      </a:r>
                      <a:r>
                        <a:rPr lang="en-US" altLang="zh-CN" sz="2000" kern="1200" dirty="0">
                          <a:solidFill>
                            <a:schemeClr val="dk1"/>
                          </a:solidFill>
                          <a:effectLst/>
                          <a:latin typeface="+mn-lt"/>
                          <a:ea typeface="+mn-ea"/>
                          <a:cs typeface="+mn-cs"/>
                        </a:rPr>
                        <a:t> in 2022.</a:t>
                      </a:r>
                      <a:endParaRPr lang="zh-CN" altLang="zh-CN" sz="2000" kern="1200" dirty="0">
                        <a:solidFill>
                          <a:schemeClr val="dk1"/>
                        </a:solidFill>
                        <a:effectLst/>
                        <a:latin typeface="+mn-lt"/>
                        <a:ea typeface="+mn-ea"/>
                        <a:cs typeface="+mn-cs"/>
                      </a:endParaRPr>
                    </a:p>
                    <a:p>
                      <a:pPr algn="just">
                        <a:lnSpc>
                          <a:spcPct val="150000"/>
                        </a:lnSpc>
                      </a:pPr>
                      <a:endParaRPr lang="zh-CN" altLang="zh-CN"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79387">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D7CC27F2-B3D5-4768-A5BD-1C00BD865526}"/>
              </a:ext>
            </a:extLst>
          </p:cNvPr>
          <p:cNvPicPr>
            <a:picLocks noChangeAspect="1"/>
          </p:cNvPicPr>
          <p:nvPr/>
        </p:nvPicPr>
        <p:blipFill>
          <a:blip r:embed="rId3"/>
          <a:stretch>
            <a:fillRect/>
          </a:stretch>
        </p:blipFill>
        <p:spPr>
          <a:xfrm>
            <a:off x="7398092" y="367862"/>
            <a:ext cx="4393154" cy="1972665"/>
          </a:xfrm>
          <a:prstGeom prst="rect">
            <a:avLst/>
          </a:prstGeom>
        </p:spPr>
      </p:pic>
    </p:spTree>
    <p:extLst>
      <p:ext uri="{BB962C8B-B14F-4D97-AF65-F5344CB8AC3E}">
        <p14:creationId xmlns:p14="http://schemas.microsoft.com/office/powerpoint/2010/main" val="1961252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397506515"/>
              </p:ext>
            </p:extLst>
          </p:nvPr>
        </p:nvGraphicFramePr>
        <p:xfrm>
          <a:off x="420414" y="367863"/>
          <a:ext cx="7041931" cy="6014280"/>
        </p:xfrm>
        <a:graphic>
          <a:graphicData uri="http://schemas.openxmlformats.org/drawingml/2006/table">
            <a:tbl>
              <a:tblPr firstRow="1" bandRow="1">
                <a:tableStyleId>{5C22544A-7EE6-4342-B048-85BDC9FD1C3A}</a:tableStyleId>
              </a:tblPr>
              <a:tblGrid>
                <a:gridCol w="7041931">
                  <a:extLst>
                    <a:ext uri="{9D8B030D-6E8A-4147-A177-3AD203B41FA5}">
                      <a16:colId xmlns:a16="http://schemas.microsoft.com/office/drawing/2014/main" val="20000"/>
                    </a:ext>
                  </a:extLst>
                </a:gridCol>
              </a:tblGrid>
              <a:tr h="810744">
                <a:tc>
                  <a:txBody>
                    <a:bodyPr/>
                    <a:lstStyle/>
                    <a:p>
                      <a:pPr>
                        <a:lnSpc>
                          <a:spcPct val="150000"/>
                        </a:lnSpc>
                      </a:pPr>
                      <a:r>
                        <a:rPr lang="en-US" sz="2800" dirty="0">
                          <a:solidFill>
                            <a:schemeClr val="tx1"/>
                          </a:solidFill>
                        </a:rPr>
                        <a:t>7 Open discussion</a:t>
                      </a:r>
                      <a:endParaRPr lang="en-US" i="1" dirty="0"/>
                    </a:p>
                  </a:txBody>
                  <a:tcPr>
                    <a:solidFill>
                      <a:schemeClr val="bg2"/>
                    </a:solidFill>
                  </a:tcPr>
                </a:tc>
                <a:extLst>
                  <a:ext uri="{0D108BD9-81ED-4DB2-BD59-A6C34878D82A}">
                    <a16:rowId xmlns:a16="http://schemas.microsoft.com/office/drawing/2014/main" val="10000"/>
                  </a:ext>
                </a:extLst>
              </a:tr>
              <a:tr h="379387">
                <a:tc>
                  <a:txBody>
                    <a:bodyPr/>
                    <a:lstStyle/>
                    <a:p>
                      <a:endParaRPr lang="en-US" sz="2000" b="1" dirty="0"/>
                    </a:p>
                  </a:txBody>
                  <a:tcPr>
                    <a:solidFill>
                      <a:schemeClr val="bg1"/>
                    </a:solidFill>
                  </a:tcPr>
                </a:tc>
                <a:extLst>
                  <a:ext uri="{0D108BD9-81ED-4DB2-BD59-A6C34878D82A}">
                    <a16:rowId xmlns:a16="http://schemas.microsoft.com/office/drawing/2014/main" val="10001"/>
                  </a:ext>
                </a:extLst>
              </a:tr>
              <a:tr h="4427909">
                <a:tc>
                  <a:txBody>
                    <a:bodyPr/>
                    <a:lstStyle/>
                    <a:p>
                      <a:pPr marL="342900" indent="-342900" algn="just">
                        <a:lnSpc>
                          <a:spcPct val="150000"/>
                        </a:lnSpc>
                        <a:buFont typeface="Wingdings" panose="05000000000000000000" pitchFamily="2" charset="2"/>
                        <a:buChar char="Ø"/>
                      </a:pPr>
                      <a:r>
                        <a:rPr lang="en-US" altLang="zh-CN" sz="2000" kern="1200" dirty="0">
                          <a:solidFill>
                            <a:schemeClr val="dk1"/>
                          </a:solidFill>
                          <a:effectLst/>
                          <a:latin typeface="+mn-lt"/>
                          <a:ea typeface="+mn-ea"/>
                          <a:cs typeface="+mn-cs"/>
                        </a:rPr>
                        <a:t>Meeting with Associate Editors and Editorial Board Members</a:t>
                      </a:r>
                      <a:endParaRPr lang="zh-CN" altLang="zh-CN" sz="2000" kern="1200" dirty="0">
                        <a:solidFill>
                          <a:schemeClr val="dk1"/>
                        </a:solidFill>
                        <a:effectLst/>
                        <a:latin typeface="+mn-lt"/>
                        <a:ea typeface="+mn-ea"/>
                        <a:cs typeface="+mn-cs"/>
                      </a:endParaRPr>
                    </a:p>
                    <a:p>
                      <a:pPr marL="342900" indent="-342900" algn="just">
                        <a:lnSpc>
                          <a:spcPct val="150000"/>
                        </a:lnSpc>
                        <a:buFont typeface="Wingdings" panose="05000000000000000000" pitchFamily="2" charset="2"/>
                        <a:buChar char="Ø"/>
                      </a:pPr>
                      <a:r>
                        <a:rPr lang="en-US" altLang="zh-CN" sz="2000" kern="1200" dirty="0">
                          <a:solidFill>
                            <a:schemeClr val="dk1"/>
                          </a:solidFill>
                          <a:effectLst/>
                          <a:latin typeface="+mn-lt"/>
                          <a:ea typeface="+mn-ea"/>
                          <a:cs typeface="+mn-cs"/>
                        </a:rPr>
                        <a:t>Frequency of meeting with journal office/publisher</a:t>
                      </a:r>
                      <a:endParaRPr lang="zh-CN" altLang="zh-CN" sz="2000" kern="1200" dirty="0">
                        <a:solidFill>
                          <a:schemeClr val="dk1"/>
                        </a:solidFill>
                        <a:effectLst/>
                        <a:latin typeface="+mn-lt"/>
                        <a:ea typeface="+mn-ea"/>
                        <a:cs typeface="+mn-cs"/>
                      </a:endParaRPr>
                    </a:p>
                    <a:p>
                      <a:pPr marL="342900" indent="-342900" algn="just">
                        <a:lnSpc>
                          <a:spcPct val="150000"/>
                        </a:lnSpc>
                        <a:buFont typeface="Wingdings" panose="05000000000000000000" pitchFamily="2" charset="2"/>
                        <a:buChar char="Ø"/>
                      </a:pPr>
                      <a:r>
                        <a:rPr lang="en-US" altLang="zh-CN" sz="2000" kern="1200" dirty="0">
                          <a:solidFill>
                            <a:schemeClr val="dk1"/>
                          </a:solidFill>
                          <a:effectLst/>
                          <a:latin typeface="+mn-lt"/>
                          <a:ea typeface="+mn-ea"/>
                          <a:cs typeface="+mn-cs"/>
                        </a:rPr>
                        <a:t>Development of special issues</a:t>
                      </a:r>
                      <a:endParaRPr lang="zh-CN" altLang="zh-CN" sz="2000" kern="1200" dirty="0">
                        <a:solidFill>
                          <a:schemeClr val="dk1"/>
                        </a:solidFill>
                        <a:effectLst/>
                        <a:latin typeface="+mn-lt"/>
                        <a:ea typeface="+mn-ea"/>
                        <a:cs typeface="+mn-cs"/>
                      </a:endParaRPr>
                    </a:p>
                    <a:p>
                      <a:pPr marL="342900" indent="-342900" algn="just">
                        <a:lnSpc>
                          <a:spcPct val="150000"/>
                        </a:lnSpc>
                        <a:buFont typeface="Wingdings" panose="05000000000000000000" pitchFamily="2" charset="2"/>
                        <a:buChar char="Ø"/>
                      </a:pPr>
                      <a:r>
                        <a:rPr lang="en-US" altLang="zh-CN" sz="2000" kern="1200" dirty="0">
                          <a:solidFill>
                            <a:schemeClr val="dk1"/>
                          </a:solidFill>
                          <a:effectLst/>
                          <a:latin typeface="+mn-lt"/>
                          <a:ea typeface="+mn-ea"/>
                          <a:cs typeface="+mn-cs"/>
                        </a:rPr>
                        <a:t>Improving the citation and impact factor of journal</a:t>
                      </a:r>
                      <a:endParaRPr lang="zh-CN" altLang="zh-CN" sz="2000" kern="1200" dirty="0">
                        <a:solidFill>
                          <a:schemeClr val="dk1"/>
                        </a:solidFill>
                        <a:effectLst/>
                        <a:latin typeface="+mn-lt"/>
                        <a:ea typeface="+mn-ea"/>
                        <a:cs typeface="+mn-cs"/>
                      </a:endParaRPr>
                    </a:p>
                    <a:p>
                      <a:pPr marL="342900" indent="-342900" algn="just">
                        <a:lnSpc>
                          <a:spcPct val="150000"/>
                        </a:lnSpc>
                        <a:buFont typeface="Wingdings" panose="05000000000000000000" pitchFamily="2" charset="2"/>
                        <a:buChar char="Ø"/>
                      </a:pPr>
                      <a:r>
                        <a:rPr lang="en-US" altLang="zh-CN" sz="2000" kern="1200" dirty="0">
                          <a:solidFill>
                            <a:schemeClr val="dk1"/>
                          </a:solidFill>
                          <a:effectLst/>
                          <a:latin typeface="+mn-lt"/>
                          <a:ea typeface="+mn-ea"/>
                          <a:cs typeface="+mn-cs"/>
                        </a:rPr>
                        <a:t>Future plan to organize conference</a:t>
                      </a:r>
                      <a:endParaRPr lang="zh-CN" altLang="zh-CN" sz="2000" kern="1200" dirty="0">
                        <a:solidFill>
                          <a:schemeClr val="dk1"/>
                        </a:solidFill>
                        <a:effectLst/>
                        <a:latin typeface="+mn-lt"/>
                        <a:ea typeface="+mn-ea"/>
                        <a:cs typeface="+mn-cs"/>
                      </a:endParaRPr>
                    </a:p>
                    <a:p>
                      <a:pPr algn="just">
                        <a:lnSpc>
                          <a:spcPct val="150000"/>
                        </a:lnSpc>
                      </a:pPr>
                      <a:endParaRPr lang="zh-CN" altLang="zh-CN"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79387">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8160444F-D912-4CBB-BB79-53E24EDAE585}"/>
              </a:ext>
            </a:extLst>
          </p:cNvPr>
          <p:cNvPicPr>
            <a:picLocks noChangeAspect="1"/>
          </p:cNvPicPr>
          <p:nvPr/>
        </p:nvPicPr>
        <p:blipFill>
          <a:blip r:embed="rId3"/>
          <a:stretch>
            <a:fillRect/>
          </a:stretch>
        </p:blipFill>
        <p:spPr>
          <a:xfrm>
            <a:off x="7571271" y="367863"/>
            <a:ext cx="3954543" cy="4153803"/>
          </a:xfrm>
          <a:prstGeom prst="rect">
            <a:avLst/>
          </a:prstGeom>
        </p:spPr>
      </p:pic>
    </p:spTree>
    <p:extLst>
      <p:ext uri="{BB962C8B-B14F-4D97-AF65-F5344CB8AC3E}">
        <p14:creationId xmlns:p14="http://schemas.microsoft.com/office/powerpoint/2010/main" val="472562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86346872"/>
              </p:ext>
            </p:extLst>
          </p:nvPr>
        </p:nvGraphicFramePr>
        <p:xfrm>
          <a:off x="420414" y="367863"/>
          <a:ext cx="7041931" cy="6148416"/>
        </p:xfrm>
        <a:graphic>
          <a:graphicData uri="http://schemas.openxmlformats.org/drawingml/2006/table">
            <a:tbl>
              <a:tblPr firstRow="1" bandRow="1">
                <a:tableStyleId>{5C22544A-7EE6-4342-B048-85BDC9FD1C3A}</a:tableStyleId>
              </a:tblPr>
              <a:tblGrid>
                <a:gridCol w="7041931">
                  <a:extLst>
                    <a:ext uri="{9D8B030D-6E8A-4147-A177-3AD203B41FA5}">
                      <a16:colId xmlns:a16="http://schemas.microsoft.com/office/drawing/2014/main" val="20000"/>
                    </a:ext>
                  </a:extLst>
                </a:gridCol>
              </a:tblGrid>
              <a:tr h="810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1" i="1" kern="1200" dirty="0">
                          <a:solidFill>
                            <a:schemeClr val="tx1"/>
                          </a:solidFill>
                          <a:effectLst/>
                          <a:latin typeface="+mn-lt"/>
                          <a:ea typeface="+mn-ea"/>
                          <a:cs typeface="+mn-cs"/>
                        </a:rPr>
                        <a:t>World Journal of Diabetes </a:t>
                      </a:r>
                      <a:r>
                        <a:rPr lang="en-US" altLang="zh-CN" sz="2800" b="1" kern="1200" dirty="0">
                          <a:solidFill>
                            <a:schemeClr val="tx1"/>
                          </a:solidFill>
                          <a:effectLst/>
                          <a:latin typeface="+mn-lt"/>
                          <a:ea typeface="+mn-ea"/>
                          <a:cs typeface="+mn-cs"/>
                        </a:rPr>
                        <a:t>Editorial Board Meeting 2021</a:t>
                      </a:r>
                    </a:p>
                  </a:txBody>
                  <a:tcPr>
                    <a:solidFill>
                      <a:schemeClr val="bg2"/>
                    </a:solidFill>
                  </a:tcPr>
                </a:tc>
                <a:extLst>
                  <a:ext uri="{0D108BD9-81ED-4DB2-BD59-A6C34878D82A}">
                    <a16:rowId xmlns:a16="http://schemas.microsoft.com/office/drawing/2014/main" val="10000"/>
                  </a:ext>
                </a:extLst>
              </a:tr>
              <a:tr h="379387">
                <a:tc>
                  <a:txBody>
                    <a:bodyPr/>
                    <a:lstStyle/>
                    <a:p>
                      <a:endParaRPr lang="en-US" sz="2000" b="1" dirty="0"/>
                    </a:p>
                  </a:txBody>
                  <a:tcPr>
                    <a:solidFill>
                      <a:schemeClr val="bg1"/>
                    </a:solidFill>
                  </a:tcPr>
                </a:tc>
                <a:extLst>
                  <a:ext uri="{0D108BD9-81ED-4DB2-BD59-A6C34878D82A}">
                    <a16:rowId xmlns:a16="http://schemas.microsoft.com/office/drawing/2014/main" val="10001"/>
                  </a:ext>
                </a:extLst>
              </a:tr>
              <a:tr h="4427909">
                <a:tc>
                  <a:txBody>
                    <a:bodyPr/>
                    <a:lstStyle/>
                    <a:p>
                      <a:pPr algn="ctr">
                        <a:lnSpc>
                          <a:spcPct val="150000"/>
                        </a:lnSpc>
                      </a:pPr>
                      <a:endParaRPr lang="en-US" altLang="zh-CN" sz="2400" kern="1200" dirty="0">
                        <a:solidFill>
                          <a:schemeClr val="dk1"/>
                        </a:solidFill>
                        <a:effectLst/>
                        <a:latin typeface="+mn-lt"/>
                        <a:ea typeface="+mn-ea"/>
                        <a:cs typeface="+mn-cs"/>
                      </a:endParaRPr>
                    </a:p>
                    <a:p>
                      <a:pPr algn="ctr">
                        <a:lnSpc>
                          <a:spcPct val="150000"/>
                        </a:lnSpc>
                      </a:pPr>
                      <a:endParaRPr lang="en-US" altLang="zh-CN" sz="2400" kern="1200" dirty="0">
                        <a:solidFill>
                          <a:schemeClr val="dk1"/>
                        </a:solidFill>
                        <a:effectLst/>
                        <a:latin typeface="+mn-lt"/>
                        <a:ea typeface="+mn-ea"/>
                        <a:cs typeface="+mn-cs"/>
                      </a:endParaRPr>
                    </a:p>
                    <a:p>
                      <a:pPr algn="ctr">
                        <a:lnSpc>
                          <a:spcPct val="150000"/>
                        </a:lnSpc>
                      </a:pPr>
                      <a:r>
                        <a:rPr lang="en-US" altLang="zh-CN" sz="3200" kern="1200" dirty="0">
                          <a:solidFill>
                            <a:schemeClr val="accent2"/>
                          </a:solidFill>
                          <a:effectLst/>
                          <a:latin typeface="+mn-lt"/>
                          <a:ea typeface="+mn-ea"/>
                          <a:cs typeface="+mn-cs"/>
                        </a:rPr>
                        <a:t>Thank you very much!</a:t>
                      </a:r>
                      <a:endParaRPr lang="zh-CN" altLang="zh-CN" sz="3200" kern="1200" dirty="0">
                        <a:solidFill>
                          <a:schemeClr val="accent2"/>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79387">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5C8517D8-58B8-4474-B94E-0C1CECC3D672}"/>
              </a:ext>
            </a:extLst>
          </p:cNvPr>
          <p:cNvSpPr txBox="1"/>
          <p:nvPr/>
        </p:nvSpPr>
        <p:spPr>
          <a:xfrm>
            <a:off x="7462345" y="1812005"/>
            <a:ext cx="4045952" cy="1997919"/>
          </a:xfrm>
          <a:prstGeom prst="rect">
            <a:avLst/>
          </a:prstGeom>
          <a:noFill/>
        </p:spPr>
        <p:txBody>
          <a:bodyPr wrap="square">
            <a:spAutoFit/>
          </a:bodyPr>
          <a:lstStyle/>
          <a:p>
            <a:pPr algn="just">
              <a:lnSpc>
                <a:spcPct val="150000"/>
              </a:lnSpc>
            </a:pPr>
            <a:r>
              <a:rPr lang="en-US" altLang="zh-CN" sz="1400" b="1" dirty="0">
                <a:solidFill>
                  <a:schemeClr val="dk1"/>
                </a:solidFill>
              </a:rPr>
              <a:t>Na Ma, MSc, </a:t>
            </a:r>
            <a:r>
              <a:rPr lang="en-US" altLang="zh-CN" sz="1400" dirty="0">
                <a:solidFill>
                  <a:schemeClr val="dk1"/>
                </a:solidFill>
              </a:rPr>
              <a:t>Intermediate Editor, Office</a:t>
            </a:r>
          </a:p>
          <a:p>
            <a:pPr algn="just">
              <a:lnSpc>
                <a:spcPct val="150000"/>
              </a:lnSpc>
            </a:pPr>
            <a:endParaRPr lang="zh-CN" altLang="zh-CN" sz="1400" dirty="0">
              <a:solidFill>
                <a:schemeClr val="dk1"/>
              </a:solidFill>
            </a:endParaRPr>
          </a:p>
          <a:p>
            <a:pPr algn="just">
              <a:lnSpc>
                <a:spcPct val="150000"/>
              </a:lnSpc>
            </a:pPr>
            <a:r>
              <a:rPr lang="en-US" altLang="zh-CN" sz="1400" b="1" dirty="0">
                <a:solidFill>
                  <a:schemeClr val="dk1"/>
                </a:solidFill>
              </a:rPr>
              <a:t>Jin-Lei Wang, MSc, </a:t>
            </a:r>
            <a:r>
              <a:rPr lang="en-US" altLang="zh-CN" sz="1400" dirty="0">
                <a:solidFill>
                  <a:schemeClr val="dk1"/>
                </a:solidFill>
              </a:rPr>
              <a:t>Intermediate Editor, Office</a:t>
            </a:r>
          </a:p>
          <a:p>
            <a:pPr algn="just">
              <a:lnSpc>
                <a:spcPct val="150000"/>
              </a:lnSpc>
            </a:pPr>
            <a:endParaRPr lang="zh-CN" altLang="zh-CN" sz="1400" dirty="0">
              <a:solidFill>
                <a:schemeClr val="dk1"/>
              </a:solidFill>
            </a:endParaRPr>
          </a:p>
          <a:p>
            <a:pPr algn="just">
              <a:lnSpc>
                <a:spcPct val="150000"/>
              </a:lnSpc>
            </a:pPr>
            <a:r>
              <a:rPr lang="en-US" altLang="zh-CN" sz="1400" b="1" dirty="0">
                <a:solidFill>
                  <a:schemeClr val="dk1"/>
                </a:solidFill>
              </a:rPr>
              <a:t>Jia-Ping Yan, MSc, </a:t>
            </a:r>
            <a:r>
              <a:rPr lang="en-US" altLang="zh-CN" sz="1400" dirty="0">
                <a:solidFill>
                  <a:schemeClr val="dk1"/>
                </a:solidFill>
              </a:rPr>
              <a:t>Intermediate Editor, Science Editor Development Department</a:t>
            </a:r>
            <a:endParaRPr lang="zh-CN" altLang="zh-CN" sz="1400" dirty="0">
              <a:solidFill>
                <a:schemeClr val="dk1"/>
              </a:solidFill>
            </a:endParaRPr>
          </a:p>
        </p:txBody>
      </p:sp>
      <p:pic>
        <p:nvPicPr>
          <p:cNvPr id="4" name="图片 3">
            <a:extLst>
              <a:ext uri="{FF2B5EF4-FFF2-40B4-BE49-F238E27FC236}">
                <a16:creationId xmlns:a16="http://schemas.microsoft.com/office/drawing/2014/main" id="{0EE7B2EA-01AE-4A3B-947F-3F20C898A835}"/>
              </a:ext>
            </a:extLst>
          </p:cNvPr>
          <p:cNvPicPr>
            <a:picLocks noChangeAspect="1"/>
          </p:cNvPicPr>
          <p:nvPr/>
        </p:nvPicPr>
        <p:blipFill>
          <a:blip r:embed="rId3"/>
          <a:stretch>
            <a:fillRect/>
          </a:stretch>
        </p:blipFill>
        <p:spPr>
          <a:xfrm>
            <a:off x="7507270" y="367863"/>
            <a:ext cx="4224390" cy="1444142"/>
          </a:xfrm>
          <a:prstGeom prst="rect">
            <a:avLst/>
          </a:prstGeom>
        </p:spPr>
      </p:pic>
    </p:spTree>
    <p:extLst>
      <p:ext uri="{BB962C8B-B14F-4D97-AF65-F5344CB8AC3E}">
        <p14:creationId xmlns:p14="http://schemas.microsoft.com/office/powerpoint/2010/main" val="160553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37398513"/>
              </p:ext>
            </p:extLst>
          </p:nvPr>
        </p:nvGraphicFramePr>
        <p:xfrm>
          <a:off x="420414" y="367863"/>
          <a:ext cx="7041931" cy="6014280"/>
        </p:xfrm>
        <a:graphic>
          <a:graphicData uri="http://schemas.openxmlformats.org/drawingml/2006/table">
            <a:tbl>
              <a:tblPr firstRow="1" bandRow="1">
                <a:tableStyleId>{5C22544A-7EE6-4342-B048-85BDC9FD1C3A}</a:tableStyleId>
              </a:tblPr>
              <a:tblGrid>
                <a:gridCol w="7041931">
                  <a:extLst>
                    <a:ext uri="{9D8B030D-6E8A-4147-A177-3AD203B41FA5}">
                      <a16:colId xmlns:a16="http://schemas.microsoft.com/office/drawing/2014/main" val="20000"/>
                    </a:ext>
                  </a:extLst>
                </a:gridCol>
              </a:tblGrid>
              <a:tr h="810744">
                <a:tc>
                  <a:txBody>
                    <a:bodyPr/>
                    <a:lstStyle/>
                    <a:p>
                      <a:r>
                        <a:rPr lang="en-US" sz="2800" dirty="0">
                          <a:solidFill>
                            <a:schemeClr val="tx1"/>
                          </a:solidFill>
                        </a:rPr>
                        <a:t>1 Introduction of </a:t>
                      </a:r>
                      <a:r>
                        <a:rPr lang="en-US" sz="2800" i="1" dirty="0">
                          <a:solidFill>
                            <a:schemeClr val="tx1"/>
                          </a:solidFill>
                        </a:rPr>
                        <a:t>World Journal of Diabetes</a:t>
                      </a:r>
                      <a:endParaRPr lang="en-US" i="1" dirty="0"/>
                    </a:p>
                  </a:txBody>
                  <a:tcPr>
                    <a:solidFill>
                      <a:schemeClr val="bg2"/>
                    </a:solidFill>
                  </a:tcPr>
                </a:tc>
                <a:extLst>
                  <a:ext uri="{0D108BD9-81ED-4DB2-BD59-A6C34878D82A}">
                    <a16:rowId xmlns:a16="http://schemas.microsoft.com/office/drawing/2014/main" val="10000"/>
                  </a:ext>
                </a:extLst>
              </a:tr>
              <a:tr h="379387">
                <a:tc>
                  <a:txBody>
                    <a:bodyPr/>
                    <a:lstStyle/>
                    <a:p>
                      <a:r>
                        <a:rPr lang="en-US" sz="2000" b="1" dirty="0"/>
                        <a:t>(2) Journal metrics</a:t>
                      </a:r>
                    </a:p>
                  </a:txBody>
                  <a:tcPr>
                    <a:solidFill>
                      <a:schemeClr val="bg1"/>
                    </a:solidFill>
                  </a:tcPr>
                </a:tc>
                <a:extLst>
                  <a:ext uri="{0D108BD9-81ED-4DB2-BD59-A6C34878D82A}">
                    <a16:rowId xmlns:a16="http://schemas.microsoft.com/office/drawing/2014/main" val="10001"/>
                  </a:ext>
                </a:extLst>
              </a:tr>
              <a:tr h="442790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2000" kern="1200" dirty="0">
                          <a:solidFill>
                            <a:schemeClr val="dk1"/>
                          </a:solidFill>
                          <a:effectLst/>
                          <a:latin typeface="+mn-lt"/>
                          <a:ea typeface="+mn-ea"/>
                          <a:cs typeface="+mn-cs"/>
                        </a:rPr>
                        <a:t>The 2021 Edition of Journal Citation Reports® cites the 2020 impact factor (IF) for </a:t>
                      </a:r>
                      <a:r>
                        <a:rPr lang="en-US" altLang="zh-CN" sz="2000" i="1" kern="1200" dirty="0">
                          <a:solidFill>
                            <a:schemeClr val="dk1"/>
                          </a:solidFill>
                          <a:effectLst/>
                          <a:latin typeface="+mn-lt"/>
                          <a:ea typeface="+mn-ea"/>
                          <a:cs typeface="+mn-cs"/>
                        </a:rPr>
                        <a:t>WJD</a:t>
                      </a:r>
                      <a:r>
                        <a:rPr lang="en-US" altLang="zh-CN" sz="2000" kern="1200" dirty="0">
                          <a:solidFill>
                            <a:schemeClr val="dk1"/>
                          </a:solidFill>
                          <a:effectLst/>
                          <a:latin typeface="+mn-lt"/>
                          <a:ea typeface="+mn-ea"/>
                          <a:cs typeface="+mn-cs"/>
                        </a:rPr>
                        <a:t> as 3.763; IF without journal self cites: 3.684; 5-year IF: 7.348; Journal Citation Indicator: 0.64; Ranking: 83 among 146 journals in endocrinology and metabolism; and Quartile category: Q3.</a:t>
                      </a:r>
                    </a:p>
                  </a:txBody>
                  <a:tcPr>
                    <a:solidFill>
                      <a:schemeClr val="bg1"/>
                    </a:solidFill>
                  </a:tcPr>
                </a:tc>
                <a:extLst>
                  <a:ext uri="{0D108BD9-81ED-4DB2-BD59-A6C34878D82A}">
                    <a16:rowId xmlns:a16="http://schemas.microsoft.com/office/drawing/2014/main" val="10002"/>
                  </a:ext>
                </a:extLst>
              </a:tr>
              <a:tr h="379387">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4A677453-12E4-4DD3-A14B-30A7B4709C9B}"/>
              </a:ext>
            </a:extLst>
          </p:cNvPr>
          <p:cNvPicPr>
            <a:picLocks noChangeAspect="1"/>
          </p:cNvPicPr>
          <p:nvPr/>
        </p:nvPicPr>
        <p:blipFill>
          <a:blip r:embed="rId3"/>
          <a:stretch>
            <a:fillRect/>
          </a:stretch>
        </p:blipFill>
        <p:spPr>
          <a:xfrm>
            <a:off x="7510058" y="365125"/>
            <a:ext cx="3967567" cy="3316245"/>
          </a:xfrm>
          <a:prstGeom prst="rect">
            <a:avLst/>
          </a:prstGeom>
        </p:spPr>
      </p:pic>
    </p:spTree>
    <p:extLst>
      <p:ext uri="{BB962C8B-B14F-4D97-AF65-F5344CB8AC3E}">
        <p14:creationId xmlns:p14="http://schemas.microsoft.com/office/powerpoint/2010/main" val="4078143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94763735"/>
              </p:ext>
            </p:extLst>
          </p:nvPr>
        </p:nvGraphicFramePr>
        <p:xfrm>
          <a:off x="420414" y="367863"/>
          <a:ext cx="7041931" cy="6014280"/>
        </p:xfrm>
        <a:graphic>
          <a:graphicData uri="http://schemas.openxmlformats.org/drawingml/2006/table">
            <a:tbl>
              <a:tblPr firstRow="1" bandRow="1">
                <a:tableStyleId>{5C22544A-7EE6-4342-B048-85BDC9FD1C3A}</a:tableStyleId>
              </a:tblPr>
              <a:tblGrid>
                <a:gridCol w="7041931">
                  <a:extLst>
                    <a:ext uri="{9D8B030D-6E8A-4147-A177-3AD203B41FA5}">
                      <a16:colId xmlns:a16="http://schemas.microsoft.com/office/drawing/2014/main" val="20000"/>
                    </a:ext>
                  </a:extLst>
                </a:gridCol>
              </a:tblGrid>
              <a:tr h="810744">
                <a:tc>
                  <a:txBody>
                    <a:bodyPr/>
                    <a:lstStyle/>
                    <a:p>
                      <a:r>
                        <a:rPr lang="en-US" sz="2800" dirty="0">
                          <a:solidFill>
                            <a:schemeClr val="tx1"/>
                          </a:solidFill>
                        </a:rPr>
                        <a:t>1 Introduction of </a:t>
                      </a:r>
                      <a:r>
                        <a:rPr lang="en-US" sz="2800" i="1" dirty="0">
                          <a:solidFill>
                            <a:schemeClr val="tx1"/>
                          </a:solidFill>
                        </a:rPr>
                        <a:t>World Journal of Diabetes</a:t>
                      </a:r>
                      <a:endParaRPr lang="en-US" i="1" dirty="0"/>
                    </a:p>
                  </a:txBody>
                  <a:tcPr>
                    <a:solidFill>
                      <a:schemeClr val="bg2"/>
                    </a:solidFill>
                  </a:tcPr>
                </a:tc>
                <a:extLst>
                  <a:ext uri="{0D108BD9-81ED-4DB2-BD59-A6C34878D82A}">
                    <a16:rowId xmlns:a16="http://schemas.microsoft.com/office/drawing/2014/main" val="10000"/>
                  </a:ext>
                </a:extLst>
              </a:tr>
              <a:tr h="379387">
                <a:tc>
                  <a:txBody>
                    <a:bodyPr/>
                    <a:lstStyle/>
                    <a:p>
                      <a:r>
                        <a:rPr lang="en-US" sz="2000" b="1" dirty="0"/>
                        <a:t>(3) Journal metrics</a:t>
                      </a:r>
                    </a:p>
                  </a:txBody>
                  <a:tcPr>
                    <a:solidFill>
                      <a:schemeClr val="bg1"/>
                    </a:solidFill>
                  </a:tcPr>
                </a:tc>
                <a:extLst>
                  <a:ext uri="{0D108BD9-81ED-4DB2-BD59-A6C34878D82A}">
                    <a16:rowId xmlns:a16="http://schemas.microsoft.com/office/drawing/2014/main" val="10001"/>
                  </a:ext>
                </a:extLst>
              </a:tr>
              <a:tr h="442790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2000" kern="1200" dirty="0">
                          <a:solidFill>
                            <a:schemeClr val="dk1"/>
                          </a:solidFill>
                          <a:effectLst/>
                          <a:latin typeface="+mn-lt"/>
                          <a:ea typeface="+mn-ea"/>
                          <a:cs typeface="+mn-cs"/>
                        </a:rPr>
                        <a:t>The </a:t>
                      </a:r>
                      <a:r>
                        <a:rPr lang="en-US" altLang="zh-CN" sz="2000" i="1" kern="1200" dirty="0">
                          <a:solidFill>
                            <a:schemeClr val="dk1"/>
                          </a:solidFill>
                          <a:effectLst/>
                          <a:latin typeface="+mn-lt"/>
                          <a:ea typeface="+mn-ea"/>
                          <a:cs typeface="+mn-cs"/>
                        </a:rPr>
                        <a:t>WJD</a:t>
                      </a:r>
                      <a:r>
                        <a:rPr lang="en-US" altLang="zh-CN" sz="2000" kern="1200" dirty="0">
                          <a:solidFill>
                            <a:schemeClr val="dk1"/>
                          </a:solidFill>
                          <a:effectLst/>
                          <a:latin typeface="+mn-lt"/>
                          <a:ea typeface="+mn-ea"/>
                          <a:cs typeface="+mn-cs"/>
                        </a:rPr>
                        <a:t> was included in SCIE in 2019. The </a:t>
                      </a:r>
                      <a:r>
                        <a:rPr lang="en-US" altLang="zh-CN" sz="2000" i="1" kern="1200" dirty="0">
                          <a:solidFill>
                            <a:schemeClr val="dk1"/>
                          </a:solidFill>
                          <a:effectLst/>
                          <a:latin typeface="+mn-lt"/>
                          <a:ea typeface="+mn-ea"/>
                          <a:cs typeface="+mn-cs"/>
                        </a:rPr>
                        <a:t>WJD</a:t>
                      </a:r>
                      <a:r>
                        <a:rPr lang="en-US" altLang="zh-CN" sz="2000" kern="1200" dirty="0">
                          <a:solidFill>
                            <a:schemeClr val="dk1"/>
                          </a:solidFill>
                          <a:effectLst/>
                          <a:latin typeface="+mn-lt"/>
                          <a:ea typeface="+mn-ea"/>
                          <a:cs typeface="+mn-cs"/>
                        </a:rPr>
                        <a:t>’s first IF is 3.247 and the IF without journal self cites is 3.222 in 2019. The IF in 2020 increased by 15.9% compared with the IF in 2019.</a:t>
                      </a:r>
                    </a:p>
                  </a:txBody>
                  <a:tcPr>
                    <a:solidFill>
                      <a:schemeClr val="bg1"/>
                    </a:solidFill>
                  </a:tcPr>
                </a:tc>
                <a:extLst>
                  <a:ext uri="{0D108BD9-81ED-4DB2-BD59-A6C34878D82A}">
                    <a16:rowId xmlns:a16="http://schemas.microsoft.com/office/drawing/2014/main" val="10002"/>
                  </a:ext>
                </a:extLst>
              </a:tr>
              <a:tr h="379387">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图表 5">
            <a:extLst>
              <a:ext uri="{FF2B5EF4-FFF2-40B4-BE49-F238E27FC236}">
                <a16:creationId xmlns:a16="http://schemas.microsoft.com/office/drawing/2014/main" id="{DA72D046-A056-4EB6-972A-46E7158097DB}"/>
              </a:ext>
            </a:extLst>
          </p:cNvPr>
          <p:cNvGraphicFramePr>
            <a:graphicFrameLocks/>
          </p:cNvGraphicFramePr>
          <p:nvPr>
            <p:extLst>
              <p:ext uri="{D42A27DB-BD31-4B8C-83A1-F6EECF244321}">
                <p14:modId xmlns:p14="http://schemas.microsoft.com/office/powerpoint/2010/main" val="226607351"/>
              </p:ext>
            </p:extLst>
          </p:nvPr>
        </p:nvGraphicFramePr>
        <p:xfrm>
          <a:off x="7529457" y="367863"/>
          <a:ext cx="3955071" cy="21404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786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25076848"/>
              </p:ext>
            </p:extLst>
          </p:nvPr>
        </p:nvGraphicFramePr>
        <p:xfrm>
          <a:off x="420414" y="367863"/>
          <a:ext cx="7041931" cy="6014280"/>
        </p:xfrm>
        <a:graphic>
          <a:graphicData uri="http://schemas.openxmlformats.org/drawingml/2006/table">
            <a:tbl>
              <a:tblPr firstRow="1" bandRow="1">
                <a:tableStyleId>{5C22544A-7EE6-4342-B048-85BDC9FD1C3A}</a:tableStyleId>
              </a:tblPr>
              <a:tblGrid>
                <a:gridCol w="7041931">
                  <a:extLst>
                    <a:ext uri="{9D8B030D-6E8A-4147-A177-3AD203B41FA5}">
                      <a16:colId xmlns:a16="http://schemas.microsoft.com/office/drawing/2014/main" val="20000"/>
                    </a:ext>
                  </a:extLst>
                </a:gridCol>
              </a:tblGrid>
              <a:tr h="810744">
                <a:tc>
                  <a:txBody>
                    <a:bodyPr/>
                    <a:lstStyle/>
                    <a:p>
                      <a:pPr>
                        <a:lnSpc>
                          <a:spcPct val="100000"/>
                        </a:lnSpc>
                        <a:spcBef>
                          <a:spcPts val="150"/>
                        </a:spcBef>
                        <a:spcAft>
                          <a:spcPts val="150"/>
                        </a:spcAft>
                      </a:pPr>
                      <a:r>
                        <a:rPr lang="en-US" sz="2800" dirty="0">
                          <a:solidFill>
                            <a:schemeClr val="tx1"/>
                          </a:solidFill>
                        </a:rPr>
                        <a:t>2 Submission and publications of </a:t>
                      </a:r>
                      <a:r>
                        <a:rPr lang="en-US" sz="2800" i="1" dirty="0">
                          <a:solidFill>
                            <a:schemeClr val="tx1"/>
                          </a:solidFill>
                        </a:rPr>
                        <a:t>WJD</a:t>
                      </a:r>
                    </a:p>
                  </a:txBody>
                  <a:tcPr>
                    <a:solidFill>
                      <a:schemeClr val="bg2"/>
                    </a:solidFill>
                  </a:tcPr>
                </a:tc>
                <a:extLst>
                  <a:ext uri="{0D108BD9-81ED-4DB2-BD59-A6C34878D82A}">
                    <a16:rowId xmlns:a16="http://schemas.microsoft.com/office/drawing/2014/main" val="10000"/>
                  </a:ext>
                </a:extLst>
              </a:tr>
              <a:tr h="379387">
                <a:tc>
                  <a:txBody>
                    <a:bodyPr/>
                    <a:lstStyle/>
                    <a:p>
                      <a:r>
                        <a:rPr lang="en-US" sz="2000" b="1" dirty="0"/>
                        <a:t>(1) Number of submissions in recent years </a:t>
                      </a:r>
                    </a:p>
                  </a:txBody>
                  <a:tcPr>
                    <a:noFill/>
                  </a:tcPr>
                </a:tc>
                <a:extLst>
                  <a:ext uri="{0D108BD9-81ED-4DB2-BD59-A6C34878D82A}">
                    <a16:rowId xmlns:a16="http://schemas.microsoft.com/office/drawing/2014/main" val="10001"/>
                  </a:ext>
                </a:extLst>
              </a:tr>
              <a:tr h="4427909">
                <a:tc>
                  <a:txBody>
                    <a:bodyPr/>
                    <a:lstStyle/>
                    <a:p>
                      <a:pPr marL="285750" indent="-285750" algn="l">
                        <a:lnSpc>
                          <a:spcPct val="150000"/>
                        </a:lnSpc>
                        <a:buFont typeface="Wingdings" panose="05000000000000000000" pitchFamily="2" charset="2"/>
                        <a:buChar char="Ø"/>
                      </a:pPr>
                      <a:r>
                        <a:rPr lang="en-US" altLang="zh-CN" sz="2000" kern="1200" dirty="0">
                          <a:solidFill>
                            <a:schemeClr val="dk1"/>
                          </a:solidFill>
                          <a:effectLst/>
                          <a:latin typeface="+mn-lt"/>
                          <a:ea typeface="+mn-ea"/>
                          <a:cs typeface="+mn-cs"/>
                        </a:rPr>
                        <a:t>From 2013 to 2021, the </a:t>
                      </a:r>
                      <a:r>
                        <a:rPr lang="en-US" altLang="zh-CN" sz="2000" i="1" kern="1200" dirty="0">
                          <a:solidFill>
                            <a:schemeClr val="dk1"/>
                          </a:solidFill>
                          <a:effectLst/>
                          <a:latin typeface="+mn-lt"/>
                          <a:ea typeface="+mn-ea"/>
                          <a:cs typeface="+mn-cs"/>
                        </a:rPr>
                        <a:t>WJD</a:t>
                      </a:r>
                      <a:r>
                        <a:rPr lang="en-US" altLang="zh-CN" sz="2000" kern="1200" dirty="0">
                          <a:solidFill>
                            <a:schemeClr val="dk1"/>
                          </a:solidFill>
                          <a:effectLst/>
                          <a:latin typeface="+mn-lt"/>
                          <a:ea typeface="+mn-ea"/>
                          <a:cs typeface="+mn-cs"/>
                        </a:rPr>
                        <a:t> has received a total of 1476 manuscripts, and the average number of submissions per year is 164. </a:t>
                      </a:r>
                    </a:p>
                    <a:p>
                      <a:pPr marL="285750" indent="-285750" algn="l">
                        <a:lnSpc>
                          <a:spcPct val="150000"/>
                        </a:lnSpc>
                        <a:buFont typeface="Wingdings" panose="05000000000000000000" pitchFamily="2" charset="2"/>
                        <a:buChar char="Ø"/>
                      </a:pPr>
                      <a:r>
                        <a:rPr lang="en-US" altLang="zh-CN" sz="2000" kern="1200" dirty="0">
                          <a:solidFill>
                            <a:schemeClr val="dk1"/>
                          </a:solidFill>
                          <a:effectLst/>
                          <a:latin typeface="+mn-lt"/>
                          <a:ea typeface="+mn-ea"/>
                          <a:cs typeface="+mn-cs"/>
                        </a:rPr>
                        <a:t>As of December 8, 2021, the </a:t>
                      </a:r>
                      <a:r>
                        <a:rPr lang="en-US" altLang="zh-CN" sz="2000" i="1" kern="1200" dirty="0">
                          <a:solidFill>
                            <a:schemeClr val="dk1"/>
                          </a:solidFill>
                          <a:effectLst/>
                          <a:latin typeface="+mn-lt"/>
                          <a:ea typeface="+mn-ea"/>
                          <a:cs typeface="+mn-cs"/>
                        </a:rPr>
                        <a:t>WJD</a:t>
                      </a:r>
                      <a:r>
                        <a:rPr lang="en-US" altLang="zh-CN" sz="2000" kern="1200" dirty="0">
                          <a:solidFill>
                            <a:schemeClr val="dk1"/>
                          </a:solidFill>
                          <a:effectLst/>
                          <a:latin typeface="+mn-lt"/>
                          <a:ea typeface="+mn-ea"/>
                          <a:cs typeface="+mn-cs"/>
                        </a:rPr>
                        <a:t> has received 287 manuscripts in this year, whose authors are from 46 countries/territories.</a:t>
                      </a:r>
                      <a:endParaRPr lang="zh-CN" altLang="zh-CN" sz="2000" kern="1200" dirty="0">
                        <a:solidFill>
                          <a:schemeClr val="dk1"/>
                        </a:solidFill>
                        <a:effectLst/>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altLang="zh-CN"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79387">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图表 5">
            <a:extLst>
              <a:ext uri="{FF2B5EF4-FFF2-40B4-BE49-F238E27FC236}">
                <a16:creationId xmlns:a16="http://schemas.microsoft.com/office/drawing/2014/main" id="{BCB3184E-32F6-48AA-9409-792F5F6FFA97}"/>
              </a:ext>
            </a:extLst>
          </p:cNvPr>
          <p:cNvGraphicFramePr/>
          <p:nvPr>
            <p:extLst>
              <p:ext uri="{D42A27DB-BD31-4B8C-83A1-F6EECF244321}">
                <p14:modId xmlns:p14="http://schemas.microsoft.com/office/powerpoint/2010/main" val="4021210885"/>
              </p:ext>
            </p:extLst>
          </p:nvPr>
        </p:nvGraphicFramePr>
        <p:xfrm>
          <a:off x="7462345" y="365125"/>
          <a:ext cx="3991530" cy="1915319"/>
        </p:xfrm>
        <a:graphic>
          <a:graphicData uri="http://schemas.openxmlformats.org/drawingml/2006/chart">
            <c:chart xmlns:c="http://schemas.openxmlformats.org/drawingml/2006/chart" xmlns:r="http://schemas.openxmlformats.org/officeDocument/2006/relationships" r:id="rId3"/>
          </a:graphicData>
        </a:graphic>
      </p:graphicFrame>
      <p:pic>
        <p:nvPicPr>
          <p:cNvPr id="8" name="图片 7">
            <a:extLst>
              <a:ext uri="{FF2B5EF4-FFF2-40B4-BE49-F238E27FC236}">
                <a16:creationId xmlns:a16="http://schemas.microsoft.com/office/drawing/2014/main" id="{F77D92C2-6452-42FA-BBBB-9F55B714D91D}"/>
              </a:ext>
            </a:extLst>
          </p:cNvPr>
          <p:cNvPicPr>
            <a:picLocks noChangeAspect="1"/>
          </p:cNvPicPr>
          <p:nvPr/>
        </p:nvPicPr>
        <p:blipFill>
          <a:blip r:embed="rId4"/>
          <a:stretch>
            <a:fillRect/>
          </a:stretch>
        </p:blipFill>
        <p:spPr>
          <a:xfrm>
            <a:off x="7462346" y="2513163"/>
            <a:ext cx="3991530" cy="1758978"/>
          </a:xfrm>
          <a:prstGeom prst="rect">
            <a:avLst/>
          </a:prstGeom>
        </p:spPr>
      </p:pic>
    </p:spTree>
    <p:extLst>
      <p:ext uri="{BB962C8B-B14F-4D97-AF65-F5344CB8AC3E}">
        <p14:creationId xmlns:p14="http://schemas.microsoft.com/office/powerpoint/2010/main" val="1627525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51190984"/>
              </p:ext>
            </p:extLst>
          </p:nvPr>
        </p:nvGraphicFramePr>
        <p:xfrm>
          <a:off x="420414" y="367863"/>
          <a:ext cx="7041931" cy="6014280"/>
        </p:xfrm>
        <a:graphic>
          <a:graphicData uri="http://schemas.openxmlformats.org/drawingml/2006/table">
            <a:tbl>
              <a:tblPr firstRow="1" bandRow="1">
                <a:tableStyleId>{5C22544A-7EE6-4342-B048-85BDC9FD1C3A}</a:tableStyleId>
              </a:tblPr>
              <a:tblGrid>
                <a:gridCol w="7041931">
                  <a:extLst>
                    <a:ext uri="{9D8B030D-6E8A-4147-A177-3AD203B41FA5}">
                      <a16:colId xmlns:a16="http://schemas.microsoft.com/office/drawing/2014/main" val="20000"/>
                    </a:ext>
                  </a:extLst>
                </a:gridCol>
              </a:tblGrid>
              <a:tr h="810744">
                <a:tc>
                  <a:txBody>
                    <a:bodyPr/>
                    <a:lstStyle/>
                    <a:p>
                      <a:pPr>
                        <a:lnSpc>
                          <a:spcPct val="100000"/>
                        </a:lnSpc>
                        <a:spcBef>
                          <a:spcPts val="200"/>
                        </a:spcBef>
                        <a:spcAft>
                          <a:spcPts val="200"/>
                        </a:spcAft>
                      </a:pPr>
                      <a:r>
                        <a:rPr lang="en-US" sz="2800" dirty="0">
                          <a:solidFill>
                            <a:schemeClr val="tx1"/>
                          </a:solidFill>
                        </a:rPr>
                        <a:t>2 Submission and publications of </a:t>
                      </a:r>
                      <a:r>
                        <a:rPr lang="en-US" sz="2800" i="1" dirty="0">
                          <a:solidFill>
                            <a:schemeClr val="tx1"/>
                          </a:solidFill>
                        </a:rPr>
                        <a:t>WJD</a:t>
                      </a:r>
                      <a:endParaRPr lang="en-US" i="1" dirty="0"/>
                    </a:p>
                  </a:txBody>
                  <a:tcPr>
                    <a:solidFill>
                      <a:schemeClr val="bg2"/>
                    </a:solidFill>
                  </a:tcPr>
                </a:tc>
                <a:extLst>
                  <a:ext uri="{0D108BD9-81ED-4DB2-BD59-A6C34878D82A}">
                    <a16:rowId xmlns:a16="http://schemas.microsoft.com/office/drawing/2014/main" val="10000"/>
                  </a:ext>
                </a:extLst>
              </a:tr>
              <a:tr h="379387">
                <a:tc>
                  <a:txBody>
                    <a:bodyPr/>
                    <a:lstStyle/>
                    <a:p>
                      <a:r>
                        <a:rPr lang="en-US" sz="2000" b="1" dirty="0"/>
                        <a:t>(2) Number of published manuscripts during 2010-2021</a:t>
                      </a:r>
                    </a:p>
                  </a:txBody>
                  <a:tcPr>
                    <a:solidFill>
                      <a:schemeClr val="bg1"/>
                    </a:solidFill>
                  </a:tcPr>
                </a:tc>
                <a:extLst>
                  <a:ext uri="{0D108BD9-81ED-4DB2-BD59-A6C34878D82A}">
                    <a16:rowId xmlns:a16="http://schemas.microsoft.com/office/drawing/2014/main" val="10001"/>
                  </a:ext>
                </a:extLst>
              </a:tr>
              <a:tr h="4427909">
                <a:tc>
                  <a:txBody>
                    <a:bodyPr/>
                    <a:lstStyle/>
                    <a:p>
                      <a:pPr marL="0" indent="0" algn="l">
                        <a:lnSpc>
                          <a:spcPct val="150000"/>
                        </a:lnSpc>
                        <a:buFont typeface="Wingdings" panose="05000000000000000000" pitchFamily="2" charset="2"/>
                        <a:buNone/>
                      </a:pPr>
                      <a:r>
                        <a:rPr lang="en-US" altLang="zh-CN" sz="2000" kern="1200" dirty="0">
                          <a:solidFill>
                            <a:schemeClr val="dk1"/>
                          </a:solidFill>
                          <a:effectLst/>
                          <a:latin typeface="+mn-lt"/>
                          <a:ea typeface="+mn-ea"/>
                          <a:cs typeface="+mn-cs"/>
                        </a:rPr>
                        <a:t>Based on our recent developed “Reference Citation Analysis” system, the </a:t>
                      </a:r>
                      <a:r>
                        <a:rPr lang="en-US" altLang="zh-CN" sz="2000" i="1" kern="1200" dirty="0">
                          <a:solidFill>
                            <a:schemeClr val="dk1"/>
                          </a:solidFill>
                          <a:effectLst/>
                          <a:latin typeface="+mn-lt"/>
                          <a:ea typeface="+mn-ea"/>
                          <a:cs typeface="+mn-cs"/>
                        </a:rPr>
                        <a:t>WJD</a:t>
                      </a:r>
                      <a:r>
                        <a:rPr lang="en-US" altLang="zh-CN" sz="2000" kern="1200" dirty="0">
                          <a:solidFill>
                            <a:schemeClr val="dk1"/>
                          </a:solidFill>
                          <a:effectLst/>
                          <a:latin typeface="+mn-lt"/>
                          <a:ea typeface="+mn-ea"/>
                          <a:cs typeface="+mn-cs"/>
                        </a:rPr>
                        <a:t> has published 752 articles from its launch in 2010 to 2021. Of note, one article published in 2015 was cited 438 times.</a:t>
                      </a:r>
                    </a:p>
                  </a:txBody>
                  <a:tcPr>
                    <a:solidFill>
                      <a:schemeClr val="bg1"/>
                    </a:solidFill>
                  </a:tcPr>
                </a:tc>
                <a:extLst>
                  <a:ext uri="{0D108BD9-81ED-4DB2-BD59-A6C34878D82A}">
                    <a16:rowId xmlns:a16="http://schemas.microsoft.com/office/drawing/2014/main" val="10002"/>
                  </a:ext>
                </a:extLst>
              </a:tr>
              <a:tr h="379387">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C3DE84DC-98B9-4DD6-9D80-0BAAAE8322A0}"/>
              </a:ext>
            </a:extLst>
          </p:cNvPr>
          <p:cNvPicPr>
            <a:picLocks noChangeAspect="1"/>
          </p:cNvPicPr>
          <p:nvPr/>
        </p:nvPicPr>
        <p:blipFill>
          <a:blip r:embed="rId3"/>
          <a:stretch>
            <a:fillRect/>
          </a:stretch>
        </p:blipFill>
        <p:spPr>
          <a:xfrm>
            <a:off x="7481879" y="393700"/>
            <a:ext cx="3871921" cy="4254500"/>
          </a:xfrm>
          <a:prstGeom prst="rect">
            <a:avLst/>
          </a:prstGeom>
        </p:spPr>
      </p:pic>
      <p:sp>
        <p:nvSpPr>
          <p:cNvPr id="3" name="矩形 2">
            <a:extLst>
              <a:ext uri="{FF2B5EF4-FFF2-40B4-BE49-F238E27FC236}">
                <a16:creationId xmlns:a16="http://schemas.microsoft.com/office/drawing/2014/main" id="{9DEA7E18-7155-4B0B-8605-EC874CD966B6}"/>
              </a:ext>
            </a:extLst>
          </p:cNvPr>
          <p:cNvSpPr/>
          <p:nvPr/>
        </p:nvSpPr>
        <p:spPr>
          <a:xfrm>
            <a:off x="8577263" y="1290638"/>
            <a:ext cx="2776537" cy="342900"/>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9" name="直接连接符 8">
            <a:extLst>
              <a:ext uri="{FF2B5EF4-FFF2-40B4-BE49-F238E27FC236}">
                <a16:creationId xmlns:a16="http://schemas.microsoft.com/office/drawing/2014/main" id="{D4A1DCC9-65AA-4D92-92F6-EF5B3D31117F}"/>
              </a:ext>
            </a:extLst>
          </p:cNvPr>
          <p:cNvCxnSpPr/>
          <p:nvPr/>
        </p:nvCxnSpPr>
        <p:spPr>
          <a:xfrm>
            <a:off x="9415463" y="1533525"/>
            <a:ext cx="7239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84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986436268"/>
              </p:ext>
            </p:extLst>
          </p:nvPr>
        </p:nvGraphicFramePr>
        <p:xfrm>
          <a:off x="420414" y="367863"/>
          <a:ext cx="7041931" cy="7116967"/>
        </p:xfrm>
        <a:graphic>
          <a:graphicData uri="http://schemas.openxmlformats.org/drawingml/2006/table">
            <a:tbl>
              <a:tblPr firstRow="1" bandRow="1">
                <a:tableStyleId>{5C22544A-7EE6-4342-B048-85BDC9FD1C3A}</a:tableStyleId>
              </a:tblPr>
              <a:tblGrid>
                <a:gridCol w="7041931">
                  <a:extLst>
                    <a:ext uri="{9D8B030D-6E8A-4147-A177-3AD203B41FA5}">
                      <a16:colId xmlns:a16="http://schemas.microsoft.com/office/drawing/2014/main" val="20000"/>
                    </a:ext>
                  </a:extLst>
                </a:gridCol>
              </a:tblGrid>
              <a:tr h="810744">
                <a:tc>
                  <a:txBody>
                    <a:bodyPr/>
                    <a:lstStyle/>
                    <a:p>
                      <a:pPr>
                        <a:lnSpc>
                          <a:spcPct val="100000"/>
                        </a:lnSpc>
                        <a:spcBef>
                          <a:spcPts val="200"/>
                        </a:spcBef>
                        <a:spcAft>
                          <a:spcPts val="200"/>
                        </a:spcAft>
                      </a:pPr>
                      <a:r>
                        <a:rPr lang="en-US" sz="2800" dirty="0">
                          <a:solidFill>
                            <a:schemeClr val="tx1"/>
                          </a:solidFill>
                        </a:rPr>
                        <a:t>2 Submission and publications of </a:t>
                      </a:r>
                      <a:r>
                        <a:rPr lang="en-US" sz="2800" i="1" dirty="0">
                          <a:solidFill>
                            <a:schemeClr val="tx1"/>
                          </a:solidFill>
                        </a:rPr>
                        <a:t>WJD</a:t>
                      </a:r>
                      <a:endParaRPr lang="en-US" i="1" dirty="0"/>
                    </a:p>
                  </a:txBody>
                  <a:tcPr>
                    <a:solidFill>
                      <a:schemeClr val="bg2"/>
                    </a:solidFill>
                  </a:tcPr>
                </a:tc>
                <a:extLst>
                  <a:ext uri="{0D108BD9-81ED-4DB2-BD59-A6C34878D82A}">
                    <a16:rowId xmlns:a16="http://schemas.microsoft.com/office/drawing/2014/main" val="10000"/>
                  </a:ext>
                </a:extLst>
              </a:tr>
              <a:tr h="379387">
                <a:tc>
                  <a:txBody>
                    <a:bodyPr/>
                    <a:lstStyle/>
                    <a:p>
                      <a:r>
                        <a:rPr lang="en-US" sz="2000" b="1" dirty="0"/>
                        <a:t>(2) Number of published manuscripts during 2010-2021</a:t>
                      </a:r>
                    </a:p>
                  </a:txBody>
                  <a:tcPr>
                    <a:solidFill>
                      <a:schemeClr val="bg1"/>
                    </a:solidFill>
                  </a:tcPr>
                </a:tc>
                <a:extLst>
                  <a:ext uri="{0D108BD9-81ED-4DB2-BD59-A6C34878D82A}">
                    <a16:rowId xmlns:a16="http://schemas.microsoft.com/office/drawing/2014/main" val="10001"/>
                  </a:ext>
                </a:extLst>
              </a:tr>
              <a:tr h="4427909">
                <a:tc>
                  <a:txBody>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altLang="zh-CN" sz="2000" kern="1200" dirty="0">
                          <a:solidFill>
                            <a:schemeClr val="dk1"/>
                          </a:solidFill>
                          <a:effectLst/>
                          <a:latin typeface="+mn-lt"/>
                          <a:ea typeface="+mn-ea"/>
                          <a:cs typeface="+mn-cs"/>
                        </a:rPr>
                        <a:t>The 752 articles published in </a:t>
                      </a:r>
                      <a:r>
                        <a:rPr lang="en-US" altLang="zh-CN" sz="2000" i="1" kern="1200" dirty="0">
                          <a:solidFill>
                            <a:schemeClr val="dk1"/>
                          </a:solidFill>
                          <a:effectLst/>
                          <a:latin typeface="+mn-lt"/>
                          <a:ea typeface="+mn-ea"/>
                          <a:cs typeface="+mn-cs"/>
                        </a:rPr>
                        <a:t>WJD</a:t>
                      </a:r>
                      <a:r>
                        <a:rPr lang="en-US" altLang="zh-CN" sz="2000" kern="1200" dirty="0">
                          <a:solidFill>
                            <a:schemeClr val="dk1"/>
                          </a:solidFill>
                          <a:effectLst/>
                          <a:latin typeface="+mn-lt"/>
                          <a:ea typeface="+mn-ea"/>
                          <a:cs typeface="+mn-cs"/>
                        </a:rPr>
                        <a:t> during 2010-2021 include 463 reviews, 207 original articles, 63 editorials,</a:t>
                      </a:r>
                      <a:r>
                        <a:rPr lang="zh-CN" altLang="en-US" sz="2000" kern="1200" dirty="0">
                          <a:solidFill>
                            <a:schemeClr val="dk1"/>
                          </a:solidFill>
                          <a:effectLst/>
                          <a:latin typeface="+mn-lt"/>
                          <a:ea typeface="+mn-ea"/>
                          <a:cs typeface="+mn-cs"/>
                        </a:rPr>
                        <a:t> </a:t>
                      </a:r>
                      <a:r>
                        <a:rPr lang="en-US" altLang="zh-CN" sz="2000" kern="1200" dirty="0">
                          <a:solidFill>
                            <a:schemeClr val="dk1"/>
                          </a:solidFill>
                          <a:effectLst/>
                          <a:latin typeface="+mn-lt"/>
                          <a:ea typeface="+mn-ea"/>
                          <a:cs typeface="+mn-cs"/>
                        </a:rPr>
                        <a:t>7 case reports, and 12 articles of other types.</a:t>
                      </a:r>
                    </a:p>
                    <a:p>
                      <a:pPr marL="285750" indent="-285750" algn="l">
                        <a:lnSpc>
                          <a:spcPct val="150000"/>
                        </a:lnSpc>
                        <a:buFont typeface="Wingdings" panose="05000000000000000000" pitchFamily="2" charset="2"/>
                        <a:buChar char="Ø"/>
                      </a:pPr>
                      <a:r>
                        <a:rPr lang="en-US" altLang="zh-CN" sz="2000" kern="1200" dirty="0">
                          <a:solidFill>
                            <a:schemeClr val="dk1"/>
                          </a:solidFill>
                          <a:effectLst/>
                          <a:latin typeface="+mn-lt"/>
                          <a:ea typeface="+mn-ea"/>
                          <a:cs typeface="+mn-cs"/>
                        </a:rPr>
                        <a:t>As of December 8, 2021, 500 articles published in </a:t>
                      </a:r>
                      <a:r>
                        <a:rPr lang="en-US" altLang="zh-CN" sz="2000" i="1" kern="1200" dirty="0">
                          <a:solidFill>
                            <a:schemeClr val="dk1"/>
                          </a:solidFill>
                          <a:effectLst/>
                          <a:latin typeface="+mn-lt"/>
                          <a:ea typeface="+mn-ea"/>
                          <a:cs typeface="+mn-cs"/>
                        </a:rPr>
                        <a:t>WJD</a:t>
                      </a:r>
                      <a:r>
                        <a:rPr lang="en-US" altLang="zh-CN" sz="2000" kern="1200" dirty="0">
                          <a:solidFill>
                            <a:schemeClr val="dk1"/>
                          </a:solidFill>
                          <a:effectLst/>
                          <a:latin typeface="+mn-lt"/>
                          <a:ea typeface="+mn-ea"/>
                          <a:cs typeface="+mn-cs"/>
                        </a:rPr>
                        <a:t> </a:t>
                      </a:r>
                      <a:r>
                        <a:rPr lang="en-US" altLang="zh-CN" sz="2000" i="0" kern="1200" dirty="0">
                          <a:solidFill>
                            <a:schemeClr val="dk1"/>
                          </a:solidFill>
                          <a:effectLst/>
                          <a:latin typeface="+mn-lt"/>
                          <a:ea typeface="+mn-ea"/>
                          <a:cs typeface="+mn-cs"/>
                        </a:rPr>
                        <a:t>are indexed in the Web of Science, </a:t>
                      </a:r>
                      <a:r>
                        <a:rPr lang="en-US" altLang="zh-CN" sz="2000" kern="1200" dirty="0">
                          <a:solidFill>
                            <a:schemeClr val="dk1"/>
                          </a:solidFill>
                          <a:effectLst/>
                          <a:latin typeface="+mn-lt"/>
                          <a:ea typeface="+mn-ea"/>
                          <a:cs typeface="+mn-cs"/>
                        </a:rPr>
                        <a:t>whose authors are located in 51 countries/territories, including United States (102 articles, 20.4%), China (57 articles, 11.4%), India (42 articles, 8.4%), Japan (31 articles, 6.2%), Australia (26 articles, 5.2%), and United Kingdom (26 articles, 5.2%), </a:t>
                      </a:r>
                      <a:r>
                        <a:rPr lang="en-US" altLang="zh-CN" sz="2000" i="1" kern="1200" dirty="0">
                          <a:solidFill>
                            <a:schemeClr val="dk1"/>
                          </a:solidFill>
                          <a:effectLst/>
                          <a:latin typeface="+mn-lt"/>
                          <a:ea typeface="+mn-ea"/>
                          <a:cs typeface="+mn-cs"/>
                        </a:rPr>
                        <a:t>etc</a:t>
                      </a:r>
                      <a:r>
                        <a:rPr lang="en-US" altLang="zh-CN" sz="2000" kern="1200" dirty="0">
                          <a:solidFill>
                            <a:schemeClr val="dk1"/>
                          </a:solidFill>
                          <a:effectLst/>
                          <a:latin typeface="+mn-lt"/>
                          <a:ea typeface="+mn-ea"/>
                          <a:cs typeface="+mn-cs"/>
                        </a:rPr>
                        <a:t>.</a:t>
                      </a:r>
                      <a:endParaRPr lang="zh-CN" altLang="zh-CN" sz="2000" kern="1200" dirty="0">
                        <a:solidFill>
                          <a:schemeClr val="dk1"/>
                        </a:solidFill>
                        <a:effectLst/>
                        <a:latin typeface="+mn-lt"/>
                        <a:ea typeface="+mn-ea"/>
                        <a:cs typeface="+mn-cs"/>
                      </a:endParaRPr>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US" altLang="zh-CN" sz="2000" kern="1200" dirty="0">
                        <a:solidFill>
                          <a:schemeClr val="dk1"/>
                        </a:solidFill>
                        <a:effectLst/>
                        <a:latin typeface="+mn-lt"/>
                        <a:ea typeface="+mn-ea"/>
                        <a:cs typeface="+mn-cs"/>
                      </a:endParaRPr>
                    </a:p>
                    <a:p>
                      <a:pPr marL="0" indent="0" algn="l">
                        <a:lnSpc>
                          <a:spcPct val="150000"/>
                        </a:lnSpc>
                        <a:buFont typeface="Wingdings" panose="05000000000000000000" pitchFamily="2" charset="2"/>
                        <a:buNone/>
                      </a:pPr>
                      <a:endParaRPr lang="en-US" altLang="zh-CN" sz="2000" kern="1200" dirty="0">
                        <a:solidFill>
                          <a:schemeClr val="dk1"/>
                        </a:solidFill>
                        <a:effectLst/>
                        <a:latin typeface="+mn-lt"/>
                        <a:ea typeface="+mn-ea"/>
                        <a:cs typeface="+mn-cs"/>
                      </a:endParaRPr>
                    </a:p>
                    <a:p>
                      <a:pPr marL="0" indent="0" algn="l">
                        <a:lnSpc>
                          <a:spcPct val="150000"/>
                        </a:lnSpc>
                        <a:buFont typeface="Wingdings" panose="05000000000000000000" pitchFamily="2" charset="2"/>
                        <a:buNone/>
                      </a:pPr>
                      <a:endParaRPr lang="en-US" altLang="zh-CN" sz="2000" kern="1200" dirty="0">
                        <a:solidFill>
                          <a:schemeClr val="dk1"/>
                        </a:solidFill>
                        <a:effectLst/>
                        <a:latin typeface="+mn-lt"/>
                        <a:ea typeface="+mn-ea"/>
                        <a:cs typeface="+mn-cs"/>
                      </a:endParaRPr>
                    </a:p>
                  </a:txBody>
                  <a:tcPr>
                    <a:solidFill>
                      <a:schemeClr val="bg1"/>
                    </a:solidFill>
                  </a:tcPr>
                </a:tc>
                <a:extLst>
                  <a:ext uri="{0D108BD9-81ED-4DB2-BD59-A6C34878D82A}">
                    <a16:rowId xmlns:a16="http://schemas.microsoft.com/office/drawing/2014/main" val="10002"/>
                  </a:ext>
                </a:extLst>
              </a:tr>
              <a:tr h="379387">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a:extLst>
              <a:ext uri="{FF2B5EF4-FFF2-40B4-BE49-F238E27FC236}">
                <a16:creationId xmlns:a16="http://schemas.microsoft.com/office/drawing/2014/main" id="{D46186E4-B829-4DC9-8118-BCB76E56C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2345" y="4077349"/>
            <a:ext cx="4309241" cy="2078412"/>
          </a:xfrm>
          <a:prstGeom prst="rect">
            <a:avLst/>
          </a:prstGeom>
        </p:spPr>
      </p:pic>
      <p:pic>
        <p:nvPicPr>
          <p:cNvPr id="18" name="图片 17">
            <a:extLst>
              <a:ext uri="{FF2B5EF4-FFF2-40B4-BE49-F238E27FC236}">
                <a16:creationId xmlns:a16="http://schemas.microsoft.com/office/drawing/2014/main" id="{FB6B764D-913C-46B3-86DE-3BDC7734D066}"/>
              </a:ext>
            </a:extLst>
          </p:cNvPr>
          <p:cNvPicPr>
            <a:picLocks noChangeAspect="1"/>
          </p:cNvPicPr>
          <p:nvPr/>
        </p:nvPicPr>
        <p:blipFill>
          <a:blip r:embed="rId4"/>
          <a:stretch>
            <a:fillRect/>
          </a:stretch>
        </p:blipFill>
        <p:spPr>
          <a:xfrm>
            <a:off x="7462345" y="403025"/>
            <a:ext cx="4309241" cy="3523321"/>
          </a:xfrm>
          <a:prstGeom prst="rect">
            <a:avLst/>
          </a:prstGeom>
        </p:spPr>
      </p:pic>
    </p:spTree>
    <p:extLst>
      <p:ext uri="{BB962C8B-B14F-4D97-AF65-F5344CB8AC3E}">
        <p14:creationId xmlns:p14="http://schemas.microsoft.com/office/powerpoint/2010/main" val="1415914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53095415"/>
              </p:ext>
            </p:extLst>
          </p:nvPr>
        </p:nvGraphicFramePr>
        <p:xfrm>
          <a:off x="420414" y="367863"/>
          <a:ext cx="7041931" cy="6014280"/>
        </p:xfrm>
        <a:graphic>
          <a:graphicData uri="http://schemas.openxmlformats.org/drawingml/2006/table">
            <a:tbl>
              <a:tblPr firstRow="1" bandRow="1">
                <a:tableStyleId>{5C22544A-7EE6-4342-B048-85BDC9FD1C3A}</a:tableStyleId>
              </a:tblPr>
              <a:tblGrid>
                <a:gridCol w="7041931">
                  <a:extLst>
                    <a:ext uri="{9D8B030D-6E8A-4147-A177-3AD203B41FA5}">
                      <a16:colId xmlns:a16="http://schemas.microsoft.com/office/drawing/2014/main" val="20000"/>
                    </a:ext>
                  </a:extLst>
                </a:gridCol>
              </a:tblGrid>
              <a:tr h="810744">
                <a:tc>
                  <a:txBody>
                    <a:bodyPr/>
                    <a:lstStyle/>
                    <a:p>
                      <a:r>
                        <a:rPr lang="en-US" sz="2800" dirty="0">
                          <a:solidFill>
                            <a:schemeClr val="tx1"/>
                          </a:solidFill>
                        </a:rPr>
                        <a:t>2 Submission and publications of </a:t>
                      </a:r>
                      <a:r>
                        <a:rPr lang="en-US" sz="2800" i="1" dirty="0">
                          <a:solidFill>
                            <a:schemeClr val="tx1"/>
                          </a:solidFill>
                        </a:rPr>
                        <a:t>WJD</a:t>
                      </a:r>
                      <a:endParaRPr lang="en-US" i="1" dirty="0"/>
                    </a:p>
                  </a:txBody>
                  <a:tcPr>
                    <a:solidFill>
                      <a:schemeClr val="bg2"/>
                    </a:solidFill>
                  </a:tcPr>
                </a:tc>
                <a:extLst>
                  <a:ext uri="{0D108BD9-81ED-4DB2-BD59-A6C34878D82A}">
                    <a16:rowId xmlns:a16="http://schemas.microsoft.com/office/drawing/2014/main" val="10000"/>
                  </a:ext>
                </a:extLst>
              </a:tr>
              <a:tr h="379387">
                <a:tc>
                  <a:txBody>
                    <a:bodyPr/>
                    <a:lstStyle/>
                    <a:p>
                      <a:r>
                        <a:rPr lang="en-US" sz="2000" b="1" dirty="0"/>
                        <a:t>(3) Number of published articles in 2021</a:t>
                      </a:r>
                    </a:p>
                  </a:txBody>
                  <a:tcPr>
                    <a:solidFill>
                      <a:schemeClr val="bg1"/>
                    </a:solidFill>
                  </a:tcPr>
                </a:tc>
                <a:extLst>
                  <a:ext uri="{0D108BD9-81ED-4DB2-BD59-A6C34878D82A}">
                    <a16:rowId xmlns:a16="http://schemas.microsoft.com/office/drawing/2014/main" val="10001"/>
                  </a:ext>
                </a:extLst>
              </a:tr>
              <a:tr h="4427909">
                <a:tc>
                  <a:txBody>
                    <a:bodyPr/>
                    <a:lstStyle/>
                    <a:p>
                      <a:pPr marL="0" indent="0" algn="l">
                        <a:lnSpc>
                          <a:spcPct val="150000"/>
                        </a:lnSpc>
                        <a:buFont typeface="Wingdings" panose="05000000000000000000" pitchFamily="2" charset="2"/>
                        <a:buNone/>
                      </a:pPr>
                      <a:r>
                        <a:rPr lang="en-US" altLang="zh-CN" sz="2000" kern="1200" dirty="0">
                          <a:solidFill>
                            <a:schemeClr val="dk1"/>
                          </a:solidFill>
                          <a:effectLst/>
                          <a:latin typeface="+mn-lt"/>
                          <a:ea typeface="+mn-ea"/>
                          <a:cs typeface="+mn-cs"/>
                        </a:rPr>
                        <a:t>As of December 8, 2021, the </a:t>
                      </a:r>
                      <a:r>
                        <a:rPr lang="en-US" altLang="zh-CN" sz="2000" i="1" kern="1200" dirty="0">
                          <a:solidFill>
                            <a:schemeClr val="dk1"/>
                          </a:solidFill>
                          <a:effectLst/>
                          <a:latin typeface="+mn-lt"/>
                          <a:ea typeface="+mn-ea"/>
                          <a:cs typeface="+mn-cs"/>
                        </a:rPr>
                        <a:t>WJD</a:t>
                      </a:r>
                      <a:r>
                        <a:rPr lang="en-US" altLang="zh-CN" sz="2000" kern="1200" dirty="0">
                          <a:solidFill>
                            <a:schemeClr val="dk1"/>
                          </a:solidFill>
                          <a:effectLst/>
                          <a:latin typeface="+mn-lt"/>
                          <a:ea typeface="+mn-ea"/>
                          <a:cs typeface="+mn-cs"/>
                        </a:rPr>
                        <a:t> has published 122 articles in this year. One article published on February 15, 2021 was cited 8 times in the current year.</a:t>
                      </a:r>
                    </a:p>
                  </a:txBody>
                  <a:tcPr>
                    <a:solidFill>
                      <a:schemeClr val="bg1"/>
                    </a:solidFill>
                  </a:tcPr>
                </a:tc>
                <a:extLst>
                  <a:ext uri="{0D108BD9-81ED-4DB2-BD59-A6C34878D82A}">
                    <a16:rowId xmlns:a16="http://schemas.microsoft.com/office/drawing/2014/main" val="10002"/>
                  </a:ext>
                </a:extLst>
              </a:tr>
              <a:tr h="379387">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a:extLst>
              <a:ext uri="{FF2B5EF4-FFF2-40B4-BE49-F238E27FC236}">
                <a16:creationId xmlns:a16="http://schemas.microsoft.com/office/drawing/2014/main" id="{8416CFB3-C83C-40ED-AFEC-AE37048A7498}"/>
              </a:ext>
            </a:extLst>
          </p:cNvPr>
          <p:cNvGrpSpPr/>
          <p:nvPr/>
        </p:nvGrpSpPr>
        <p:grpSpPr>
          <a:xfrm>
            <a:off x="7462345" y="460376"/>
            <a:ext cx="3958130" cy="4464050"/>
            <a:chOff x="7213833" y="1126788"/>
            <a:chExt cx="4265646" cy="4900922"/>
          </a:xfrm>
        </p:grpSpPr>
        <p:pic>
          <p:nvPicPr>
            <p:cNvPr id="11" name="图片 10">
              <a:extLst>
                <a:ext uri="{FF2B5EF4-FFF2-40B4-BE49-F238E27FC236}">
                  <a16:creationId xmlns:a16="http://schemas.microsoft.com/office/drawing/2014/main" id="{6E63CF02-D08B-47DE-B4B2-7E320B428502}"/>
                </a:ext>
              </a:extLst>
            </p:cNvPr>
            <p:cNvPicPr>
              <a:picLocks noChangeAspect="1"/>
            </p:cNvPicPr>
            <p:nvPr/>
          </p:nvPicPr>
          <p:blipFill>
            <a:blip r:embed="rId3"/>
            <a:stretch>
              <a:fillRect/>
            </a:stretch>
          </p:blipFill>
          <p:spPr>
            <a:xfrm>
              <a:off x="7213833" y="1126788"/>
              <a:ext cx="4265646" cy="4900922"/>
            </a:xfrm>
            <a:prstGeom prst="rect">
              <a:avLst/>
            </a:prstGeom>
          </p:spPr>
        </p:pic>
        <p:sp>
          <p:nvSpPr>
            <p:cNvPr id="12" name="矩形 11">
              <a:extLst>
                <a:ext uri="{FF2B5EF4-FFF2-40B4-BE49-F238E27FC236}">
                  <a16:creationId xmlns:a16="http://schemas.microsoft.com/office/drawing/2014/main" id="{75CFF778-199C-4413-8537-813F63BCBA28}"/>
                </a:ext>
              </a:extLst>
            </p:cNvPr>
            <p:cNvSpPr/>
            <p:nvPr/>
          </p:nvSpPr>
          <p:spPr>
            <a:xfrm>
              <a:off x="8447714" y="2063692"/>
              <a:ext cx="2969703" cy="503339"/>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a:extLst>
                <a:ext uri="{FF2B5EF4-FFF2-40B4-BE49-F238E27FC236}">
                  <a16:creationId xmlns:a16="http://schemas.microsoft.com/office/drawing/2014/main" id="{A7E4179E-BCA0-47FF-B122-ABE883D0F1F7}"/>
                </a:ext>
              </a:extLst>
            </p:cNvPr>
            <p:cNvCxnSpPr>
              <a:cxnSpLocks/>
            </p:cNvCxnSpPr>
            <p:nvPr/>
          </p:nvCxnSpPr>
          <p:spPr>
            <a:xfrm>
              <a:off x="8658836" y="2459372"/>
              <a:ext cx="34255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9870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4623575"/>
              </p:ext>
            </p:extLst>
          </p:nvPr>
        </p:nvGraphicFramePr>
        <p:xfrm>
          <a:off x="420414" y="367863"/>
          <a:ext cx="7041931" cy="6014280"/>
        </p:xfrm>
        <a:graphic>
          <a:graphicData uri="http://schemas.openxmlformats.org/drawingml/2006/table">
            <a:tbl>
              <a:tblPr firstRow="1" bandRow="1">
                <a:tableStyleId>{5C22544A-7EE6-4342-B048-85BDC9FD1C3A}</a:tableStyleId>
              </a:tblPr>
              <a:tblGrid>
                <a:gridCol w="7041931">
                  <a:extLst>
                    <a:ext uri="{9D8B030D-6E8A-4147-A177-3AD203B41FA5}">
                      <a16:colId xmlns:a16="http://schemas.microsoft.com/office/drawing/2014/main" val="20000"/>
                    </a:ext>
                  </a:extLst>
                </a:gridCol>
              </a:tblGrid>
              <a:tr h="810744">
                <a:tc>
                  <a:txBody>
                    <a:bodyPr/>
                    <a:lstStyle/>
                    <a:p>
                      <a:r>
                        <a:rPr lang="en-US" sz="2800" dirty="0">
                          <a:solidFill>
                            <a:schemeClr val="tx1"/>
                          </a:solidFill>
                        </a:rPr>
                        <a:t>2 Submission and publications of </a:t>
                      </a:r>
                      <a:r>
                        <a:rPr lang="en-US" sz="2800" i="1" dirty="0">
                          <a:solidFill>
                            <a:schemeClr val="tx1"/>
                          </a:solidFill>
                        </a:rPr>
                        <a:t>WJD</a:t>
                      </a:r>
                      <a:endParaRPr lang="en-US" i="1" dirty="0"/>
                    </a:p>
                  </a:txBody>
                  <a:tcPr>
                    <a:solidFill>
                      <a:schemeClr val="bg2"/>
                    </a:solidFill>
                  </a:tcPr>
                </a:tc>
                <a:extLst>
                  <a:ext uri="{0D108BD9-81ED-4DB2-BD59-A6C34878D82A}">
                    <a16:rowId xmlns:a16="http://schemas.microsoft.com/office/drawing/2014/main" val="10000"/>
                  </a:ext>
                </a:extLst>
              </a:tr>
              <a:tr h="379387">
                <a:tc>
                  <a:txBody>
                    <a:bodyPr/>
                    <a:lstStyle/>
                    <a:p>
                      <a:r>
                        <a:rPr lang="en-US" sz="2000" b="1" dirty="0"/>
                        <a:t>(4) Number of submission and publications </a:t>
                      </a:r>
                      <a:r>
                        <a:rPr lang="en-US" altLang="zh-CN" sz="2000" b="1" dirty="0"/>
                        <a:t>during 2013-2021</a:t>
                      </a:r>
                      <a:endParaRPr lang="en-US" sz="2000" b="1" dirty="0"/>
                    </a:p>
                  </a:txBody>
                  <a:tcPr>
                    <a:solidFill>
                      <a:schemeClr val="bg1"/>
                    </a:solidFill>
                  </a:tcPr>
                </a:tc>
                <a:extLst>
                  <a:ext uri="{0D108BD9-81ED-4DB2-BD59-A6C34878D82A}">
                    <a16:rowId xmlns:a16="http://schemas.microsoft.com/office/drawing/2014/main" val="10001"/>
                  </a:ext>
                </a:extLst>
              </a:tr>
              <a:tr h="4427909">
                <a:tc>
                  <a:txBody>
                    <a:bodyPr/>
                    <a:lstStyle/>
                    <a:p>
                      <a:pPr marL="0" indent="0" algn="l">
                        <a:lnSpc>
                          <a:spcPct val="150000"/>
                        </a:lnSpc>
                        <a:buFont typeface="Wingdings" panose="05000000000000000000" pitchFamily="2" charset="2"/>
                        <a:buNone/>
                      </a:pPr>
                      <a:r>
                        <a:rPr lang="en-US" altLang="zh-CN" sz="2000" kern="1200" dirty="0">
                          <a:solidFill>
                            <a:schemeClr val="dk1"/>
                          </a:solidFill>
                          <a:effectLst/>
                          <a:latin typeface="+mn-lt"/>
                          <a:ea typeface="+mn-ea"/>
                          <a:cs typeface="+mn-cs"/>
                        </a:rPr>
                        <a:t>Compared with number of submission and publications in 2020, the number of submission and publications increased by 117.4% and 110.3%, respectively in 2021. </a:t>
                      </a:r>
                    </a:p>
                  </a:txBody>
                  <a:tcPr>
                    <a:solidFill>
                      <a:schemeClr val="bg1"/>
                    </a:solidFill>
                  </a:tcPr>
                </a:tc>
                <a:extLst>
                  <a:ext uri="{0D108BD9-81ED-4DB2-BD59-A6C34878D82A}">
                    <a16:rowId xmlns:a16="http://schemas.microsoft.com/office/drawing/2014/main" val="10002"/>
                  </a:ext>
                </a:extLst>
              </a:tr>
              <a:tr h="379387">
                <a:tc>
                  <a:txBody>
                    <a:bodyPr/>
                    <a:lstStyle/>
                    <a:p>
                      <a:endParaRPr lang="en-US" dirty="0"/>
                    </a:p>
                  </a:txBody>
                  <a:tcPr>
                    <a:solidFill>
                      <a:schemeClr val="bg1"/>
                    </a:solidFill>
                  </a:tcPr>
                </a:tc>
                <a:extLst>
                  <a:ext uri="{0D108BD9-81ED-4DB2-BD59-A6C34878D82A}">
                    <a16:rowId xmlns:a16="http://schemas.microsoft.com/office/drawing/2014/main" val="10003"/>
                  </a:ext>
                </a:extLst>
              </a:tr>
            </a:tbl>
          </a:graphicData>
        </a:graphic>
      </p:graphicFrame>
      <p:pic>
        <p:nvPicPr>
          <p:cNvPr id="10" name="Picture 4" descr="C:\Users\ma\Desktop\LOGO-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66877"/>
            <a:ext cx="12192000" cy="3911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图表 8">
            <a:extLst>
              <a:ext uri="{FF2B5EF4-FFF2-40B4-BE49-F238E27FC236}">
                <a16:creationId xmlns:a16="http://schemas.microsoft.com/office/drawing/2014/main" id="{31435FC9-CD9F-4DE9-BD42-81A34FF55C6C}"/>
              </a:ext>
            </a:extLst>
          </p:cNvPr>
          <p:cNvGraphicFramePr>
            <a:graphicFrameLocks/>
          </p:cNvGraphicFramePr>
          <p:nvPr>
            <p:extLst>
              <p:ext uri="{D42A27DB-BD31-4B8C-83A1-F6EECF244321}">
                <p14:modId xmlns:p14="http://schemas.microsoft.com/office/powerpoint/2010/main" val="4006889649"/>
              </p:ext>
            </p:extLst>
          </p:nvPr>
        </p:nvGraphicFramePr>
        <p:xfrm>
          <a:off x="7462345" y="367863"/>
          <a:ext cx="4117596" cy="24265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3900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2058</Words>
  <Application>Microsoft Office PowerPoint</Application>
  <PresentationFormat>宽屏</PresentationFormat>
  <Paragraphs>144</Paragraphs>
  <Slides>23</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23</vt:i4>
      </vt:variant>
    </vt:vector>
  </HeadingPairs>
  <TitlesOfParts>
    <vt:vector size="28" baseType="lpstr">
      <vt:lpstr>Arial</vt:lpstr>
      <vt:lpstr>Calibri</vt:lpstr>
      <vt:lpstr>Calibri Light</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LS Ma</dc:creator>
  <cp:lastModifiedBy>BPG Wang,Jin-Lei</cp:lastModifiedBy>
  <cp:revision>294</cp:revision>
  <dcterms:created xsi:type="dcterms:W3CDTF">2017-03-05T21:06:08Z</dcterms:created>
  <dcterms:modified xsi:type="dcterms:W3CDTF">2021-11-12T03:45:53Z</dcterms:modified>
</cp:coreProperties>
</file>