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1"/>
  </p:notesMasterIdLst>
  <p:handoutMasterIdLst>
    <p:handoutMasterId r:id="rId32"/>
  </p:handoutMasterIdLst>
  <p:sldIdLst>
    <p:sldId id="260" r:id="rId2"/>
    <p:sldId id="291" r:id="rId3"/>
    <p:sldId id="258" r:id="rId4"/>
    <p:sldId id="261" r:id="rId5"/>
    <p:sldId id="262" r:id="rId6"/>
    <p:sldId id="290" r:id="rId7"/>
    <p:sldId id="264" r:id="rId8"/>
    <p:sldId id="263" r:id="rId9"/>
    <p:sldId id="286" r:id="rId10"/>
    <p:sldId id="277" r:id="rId11"/>
    <p:sldId id="276" r:id="rId12"/>
    <p:sldId id="292" r:id="rId13"/>
    <p:sldId id="265" r:id="rId14"/>
    <p:sldId id="278" r:id="rId15"/>
    <p:sldId id="266" r:id="rId16"/>
    <p:sldId id="267" r:id="rId17"/>
    <p:sldId id="275" r:id="rId18"/>
    <p:sldId id="274" r:id="rId19"/>
    <p:sldId id="270" r:id="rId20"/>
    <p:sldId id="268" r:id="rId21"/>
    <p:sldId id="293" r:id="rId22"/>
    <p:sldId id="294" r:id="rId23"/>
    <p:sldId id="281" r:id="rId24"/>
    <p:sldId id="279" r:id="rId25"/>
    <p:sldId id="282" r:id="rId26"/>
    <p:sldId id="283" r:id="rId27"/>
    <p:sldId id="284" r:id="rId28"/>
    <p:sldId id="285" r:id="rId29"/>
    <p:sldId id="288" r:id="rId30"/>
  </p:sldIdLst>
  <p:sldSz cx="12192000" cy="6858000"/>
  <p:notesSz cx="9144000" cy="6858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2C36"/>
    <a:srgbClr val="5D58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978" autoAdjust="0"/>
    <p:restoredTop sz="94660"/>
  </p:normalViewPr>
  <p:slideViewPr>
    <p:cSldViewPr snapToGrid="0">
      <p:cViewPr varScale="1">
        <p:scale>
          <a:sx n="70" d="100"/>
          <a:sy n="70" d="100"/>
        </p:scale>
        <p:origin x="738" y="72"/>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56AB22-7143-4C23-B417-D9975688F2F9}" type="doc">
      <dgm:prSet loTypeId="urn:microsoft.com/office/officeart/2005/8/layout/pList1" loCatId="list" qsTypeId="urn:microsoft.com/office/officeart/2005/8/quickstyle/simple1" qsCatId="simple" csTypeId="urn:microsoft.com/office/officeart/2005/8/colors/accent1_2" csCatId="accent1" phldr="1"/>
      <dgm:spPr/>
    </dgm:pt>
    <dgm:pt modelId="{F2D95423-F00F-4754-AC56-395C217DA890}">
      <dgm:prSet phldrT="[Text]" custT="1"/>
      <dgm:spPr/>
      <dgm:t>
        <a:bodyPr/>
        <a:lstStyle/>
        <a:p>
          <a:pPr algn="ctr" rtl="1"/>
          <a:endParaRPr lang="en-US" sz="1800" dirty="0" smtClean="0">
            <a:latin typeface="Times New Roman" panose="02020603050405020304" pitchFamily="18" charset="0"/>
            <a:cs typeface="Times New Roman" panose="02020603050405020304" pitchFamily="18" charset="0"/>
          </a:endParaRPr>
        </a:p>
        <a:p>
          <a:pPr algn="ctr" rtl="1"/>
          <a:r>
            <a:rPr lang="en-US" sz="1800" b="1" dirty="0" smtClean="0">
              <a:latin typeface="Times New Roman" panose="02020603050405020304" pitchFamily="18" charset="0"/>
              <a:cs typeface="Times New Roman" panose="02020603050405020304" pitchFamily="18" charset="0"/>
            </a:rPr>
            <a:t>Fig4</a:t>
          </a:r>
          <a:r>
            <a:rPr lang="en-US" sz="1800" dirty="0" smtClean="0">
              <a:latin typeface="Times New Roman" panose="02020603050405020304" pitchFamily="18" charset="0"/>
              <a:cs typeface="Times New Roman" panose="02020603050405020304" pitchFamily="18" charset="0"/>
            </a:rPr>
            <a:t>.Unilateral solitary erythema elevatum diutinum. Well defined red-brown plaque with some nodularity just on the surface of proximal interphalangeal joint of right middle finger is seen</a:t>
          </a:r>
          <a:endParaRPr lang="fa-IR" sz="1800" dirty="0">
            <a:latin typeface="Times New Roman" panose="02020603050405020304" pitchFamily="18" charset="0"/>
            <a:cs typeface="Times New Roman" panose="02020603050405020304" pitchFamily="18" charset="0"/>
          </a:endParaRPr>
        </a:p>
      </dgm:t>
    </dgm:pt>
    <dgm:pt modelId="{BF03FBA4-FB62-49B5-A8B6-8DF70A4350E8}" type="parTrans" cxnId="{B246882F-CE65-4762-8E7C-2C995C501259}">
      <dgm:prSet/>
      <dgm:spPr/>
      <dgm:t>
        <a:bodyPr/>
        <a:lstStyle/>
        <a:p>
          <a:pPr rtl="1"/>
          <a:endParaRPr lang="fa-IR"/>
        </a:p>
      </dgm:t>
    </dgm:pt>
    <dgm:pt modelId="{C70CCF37-6AAD-4030-BDC2-1FA51D83548D}" type="sibTrans" cxnId="{B246882F-CE65-4762-8E7C-2C995C501259}">
      <dgm:prSet/>
      <dgm:spPr/>
      <dgm:t>
        <a:bodyPr/>
        <a:lstStyle/>
        <a:p>
          <a:pPr rtl="1"/>
          <a:endParaRPr lang="fa-IR"/>
        </a:p>
      </dgm:t>
    </dgm:pt>
    <dgm:pt modelId="{DD8298FF-5F41-41CF-929A-03FD6BD45BD9}" type="pres">
      <dgm:prSet presAssocID="{4356AB22-7143-4C23-B417-D9975688F2F9}" presName="Name0" presStyleCnt="0">
        <dgm:presLayoutVars>
          <dgm:dir/>
          <dgm:resizeHandles val="exact"/>
        </dgm:presLayoutVars>
      </dgm:prSet>
      <dgm:spPr/>
    </dgm:pt>
    <dgm:pt modelId="{51DC9A0A-3B24-4B3B-8769-7496AB036225}" type="pres">
      <dgm:prSet presAssocID="{F2D95423-F00F-4754-AC56-395C217DA890}" presName="compNode" presStyleCnt="0"/>
      <dgm:spPr/>
    </dgm:pt>
    <dgm:pt modelId="{48849F00-ECE0-4454-890C-1FC6219B705A}" type="pres">
      <dgm:prSet presAssocID="{F2D95423-F00F-4754-AC56-395C217DA890}" presName="pictRect" presStyleLbl="node1" presStyleIdx="0" presStyleCnt="1" custScaleX="102577"/>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dgm:spPr>
    </dgm:pt>
    <dgm:pt modelId="{58AE1F16-2C74-4D3F-925A-1172CC76A230}" type="pres">
      <dgm:prSet presAssocID="{F2D95423-F00F-4754-AC56-395C217DA890}" presName="textRect" presStyleLbl="revTx" presStyleIdx="0" presStyleCnt="1" custScaleX="139343">
        <dgm:presLayoutVars>
          <dgm:bulletEnabled val="1"/>
        </dgm:presLayoutVars>
      </dgm:prSet>
      <dgm:spPr/>
      <dgm:t>
        <a:bodyPr/>
        <a:lstStyle/>
        <a:p>
          <a:pPr rtl="1"/>
          <a:endParaRPr lang="fa-IR"/>
        </a:p>
      </dgm:t>
    </dgm:pt>
  </dgm:ptLst>
  <dgm:cxnLst>
    <dgm:cxn modelId="{101AA8AF-1421-4FED-A3AF-882557A8DDD3}" type="presOf" srcId="{4356AB22-7143-4C23-B417-D9975688F2F9}" destId="{DD8298FF-5F41-41CF-929A-03FD6BD45BD9}" srcOrd="0" destOrd="0" presId="urn:microsoft.com/office/officeart/2005/8/layout/pList1"/>
    <dgm:cxn modelId="{2E19C795-6BED-4E9B-9869-23AEA254A563}" type="presOf" srcId="{F2D95423-F00F-4754-AC56-395C217DA890}" destId="{58AE1F16-2C74-4D3F-925A-1172CC76A230}" srcOrd="0" destOrd="0" presId="urn:microsoft.com/office/officeart/2005/8/layout/pList1"/>
    <dgm:cxn modelId="{B246882F-CE65-4762-8E7C-2C995C501259}" srcId="{4356AB22-7143-4C23-B417-D9975688F2F9}" destId="{F2D95423-F00F-4754-AC56-395C217DA890}" srcOrd="0" destOrd="0" parTransId="{BF03FBA4-FB62-49B5-A8B6-8DF70A4350E8}" sibTransId="{C70CCF37-6AAD-4030-BDC2-1FA51D83548D}"/>
    <dgm:cxn modelId="{0382A958-0B78-4AF4-9AE5-511936A235AA}" type="presParOf" srcId="{DD8298FF-5F41-41CF-929A-03FD6BD45BD9}" destId="{51DC9A0A-3B24-4B3B-8769-7496AB036225}" srcOrd="0" destOrd="0" presId="urn:microsoft.com/office/officeart/2005/8/layout/pList1"/>
    <dgm:cxn modelId="{6BE58696-180A-46CD-8207-0593FC8E90F0}" type="presParOf" srcId="{51DC9A0A-3B24-4B3B-8769-7496AB036225}" destId="{48849F00-ECE0-4454-890C-1FC6219B705A}" srcOrd="0" destOrd="0" presId="urn:microsoft.com/office/officeart/2005/8/layout/pList1"/>
    <dgm:cxn modelId="{1E24C85C-C4AC-4826-B81E-D06DED65E007}" type="presParOf" srcId="{51DC9A0A-3B24-4B3B-8769-7496AB036225}" destId="{58AE1F16-2C74-4D3F-925A-1172CC76A230}"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49F00-ECE0-4454-890C-1FC6219B705A}">
      <dsp:nvSpPr>
        <dsp:cNvPr id="0" name=""/>
        <dsp:cNvSpPr/>
      </dsp:nvSpPr>
      <dsp:spPr>
        <a:xfrm>
          <a:off x="971074" y="18333"/>
          <a:ext cx="5413392" cy="3636124"/>
        </a:xfrm>
        <a:prstGeom prst="round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0000" r="-10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AE1F16-2C74-4D3F-925A-1172CC76A230}">
      <dsp:nvSpPr>
        <dsp:cNvPr id="0" name=""/>
        <dsp:cNvSpPr/>
      </dsp:nvSpPr>
      <dsp:spPr>
        <a:xfrm>
          <a:off x="930" y="3654458"/>
          <a:ext cx="7353679" cy="195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rtl="1">
            <a:lnSpc>
              <a:spcPct val="90000"/>
            </a:lnSpc>
            <a:spcBef>
              <a:spcPct val="0"/>
            </a:spcBef>
            <a:spcAft>
              <a:spcPct val="35000"/>
            </a:spcAft>
          </a:pPr>
          <a:endParaRPr lang="en-US" sz="1800" kern="1200" dirty="0" smtClean="0">
            <a:latin typeface="Times New Roman" panose="02020603050405020304" pitchFamily="18" charset="0"/>
            <a:cs typeface="Times New Roman" panose="02020603050405020304" pitchFamily="18" charset="0"/>
          </a:endParaRPr>
        </a:p>
        <a:p>
          <a:pPr lvl="0" algn="ctr" defTabSz="800100" rtl="1">
            <a:lnSpc>
              <a:spcPct val="90000"/>
            </a:lnSpc>
            <a:spcBef>
              <a:spcPct val="0"/>
            </a:spcBef>
            <a:spcAft>
              <a:spcPct val="35000"/>
            </a:spcAft>
          </a:pPr>
          <a:r>
            <a:rPr lang="en-US" sz="1800" b="1" kern="1200" dirty="0" smtClean="0">
              <a:latin typeface="Times New Roman" panose="02020603050405020304" pitchFamily="18" charset="0"/>
              <a:cs typeface="Times New Roman" panose="02020603050405020304" pitchFamily="18" charset="0"/>
            </a:rPr>
            <a:t>Fig4</a:t>
          </a:r>
          <a:r>
            <a:rPr lang="en-US" sz="1800" kern="1200" dirty="0" smtClean="0">
              <a:latin typeface="Times New Roman" panose="02020603050405020304" pitchFamily="18" charset="0"/>
              <a:cs typeface="Times New Roman" panose="02020603050405020304" pitchFamily="18" charset="0"/>
            </a:rPr>
            <a:t>.Unilateral solitary erythema elevatum diutinum. Well defined red-brown plaque with some nodularity just on the surface of proximal interphalangeal joint of right middle finger is seen</a:t>
          </a:r>
          <a:endParaRPr lang="fa-IR" sz="1800" kern="1200" dirty="0">
            <a:latin typeface="Times New Roman" panose="02020603050405020304" pitchFamily="18" charset="0"/>
            <a:cs typeface="Times New Roman" panose="02020603050405020304" pitchFamily="18" charset="0"/>
          </a:endParaRPr>
        </a:p>
      </dsp:txBody>
      <dsp:txXfrm>
        <a:off x="930" y="3654458"/>
        <a:ext cx="7353679" cy="1957913"/>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181600" y="1"/>
            <a:ext cx="3962400" cy="344091"/>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2117" y="1"/>
            <a:ext cx="3962400" cy="344091"/>
          </a:xfrm>
          <a:prstGeom prst="rect">
            <a:avLst/>
          </a:prstGeom>
        </p:spPr>
        <p:txBody>
          <a:bodyPr vert="horz" lIns="91440" tIns="45720" rIns="91440" bIns="45720" rtlCol="1"/>
          <a:lstStyle>
            <a:lvl1pPr algn="l">
              <a:defRPr sz="1200"/>
            </a:lvl1pPr>
          </a:lstStyle>
          <a:p>
            <a:fld id="{48128642-82E1-42CB-998E-D752E45EAB64}" type="datetimeFigureOut">
              <a:rPr lang="fa-IR" smtClean="0"/>
              <a:t>05/11/1444</a:t>
            </a:fld>
            <a:endParaRPr lang="fa-IR"/>
          </a:p>
        </p:txBody>
      </p:sp>
      <p:sp>
        <p:nvSpPr>
          <p:cNvPr id="4" name="Footer Placeholder 3"/>
          <p:cNvSpPr>
            <a:spLocks noGrp="1"/>
          </p:cNvSpPr>
          <p:nvPr>
            <p:ph type="ftr" sz="quarter" idx="2"/>
          </p:nvPr>
        </p:nvSpPr>
        <p:spPr>
          <a:xfrm>
            <a:off x="5181600" y="6513910"/>
            <a:ext cx="3962400" cy="34409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2117" y="6513910"/>
            <a:ext cx="3962400" cy="344090"/>
          </a:xfrm>
          <a:prstGeom prst="rect">
            <a:avLst/>
          </a:prstGeom>
        </p:spPr>
        <p:txBody>
          <a:bodyPr vert="horz" lIns="91440" tIns="45720" rIns="91440" bIns="45720" rtlCol="1" anchor="b"/>
          <a:lstStyle>
            <a:lvl1pPr algn="l">
              <a:defRPr sz="1200"/>
            </a:lvl1pPr>
          </a:lstStyle>
          <a:p>
            <a:fld id="{D4B90DCE-DBB3-42A8-BFBC-1936F1565A3B}" type="slidenum">
              <a:rPr lang="fa-IR" smtClean="0"/>
              <a:t>‹#›</a:t>
            </a:fld>
            <a:endParaRPr lang="fa-IR"/>
          </a:p>
        </p:txBody>
      </p:sp>
    </p:spTree>
    <p:extLst>
      <p:ext uri="{BB962C8B-B14F-4D97-AF65-F5344CB8AC3E}">
        <p14:creationId xmlns:p14="http://schemas.microsoft.com/office/powerpoint/2010/main" val="2539214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181600" y="1"/>
            <a:ext cx="3962400" cy="344091"/>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2117" y="1"/>
            <a:ext cx="3962400" cy="344091"/>
          </a:xfrm>
          <a:prstGeom prst="rect">
            <a:avLst/>
          </a:prstGeom>
        </p:spPr>
        <p:txBody>
          <a:bodyPr vert="horz" lIns="91440" tIns="45720" rIns="91440" bIns="45720" rtlCol="1"/>
          <a:lstStyle>
            <a:lvl1pPr algn="l">
              <a:defRPr sz="1200"/>
            </a:lvl1pPr>
          </a:lstStyle>
          <a:p>
            <a:fld id="{EA6C154F-A803-40C1-A641-D79E6125CC59}" type="datetimeFigureOut">
              <a:rPr lang="fa-IR" smtClean="0"/>
              <a:t>05/10/1444</a:t>
            </a:fld>
            <a:endParaRPr lang="fa-IR"/>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5181600" y="6513910"/>
            <a:ext cx="3962400" cy="34409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2117" y="6513910"/>
            <a:ext cx="3962400" cy="344090"/>
          </a:xfrm>
          <a:prstGeom prst="rect">
            <a:avLst/>
          </a:prstGeom>
        </p:spPr>
        <p:txBody>
          <a:bodyPr vert="horz" lIns="91440" tIns="45720" rIns="91440" bIns="45720" rtlCol="1" anchor="b"/>
          <a:lstStyle>
            <a:lvl1pPr algn="l">
              <a:defRPr sz="1200"/>
            </a:lvl1pPr>
          </a:lstStyle>
          <a:p>
            <a:fld id="{D4A38051-2120-47C2-A9B3-CA41A6366774}" type="slidenum">
              <a:rPr lang="fa-IR" smtClean="0"/>
              <a:t>‹#›</a:t>
            </a:fld>
            <a:endParaRPr lang="fa-IR"/>
          </a:p>
        </p:txBody>
      </p:sp>
    </p:spTree>
    <p:extLst>
      <p:ext uri="{BB962C8B-B14F-4D97-AF65-F5344CB8AC3E}">
        <p14:creationId xmlns:p14="http://schemas.microsoft.com/office/powerpoint/2010/main" val="199187278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D4A38051-2120-47C2-A9B3-CA41A6366774}" type="slidenum">
              <a:rPr lang="fa-IR" smtClean="0"/>
              <a:t>3</a:t>
            </a:fld>
            <a:endParaRPr lang="fa-IR"/>
          </a:p>
        </p:txBody>
      </p:sp>
    </p:spTree>
    <p:extLst>
      <p:ext uri="{BB962C8B-B14F-4D97-AF65-F5344CB8AC3E}">
        <p14:creationId xmlns:p14="http://schemas.microsoft.com/office/powerpoint/2010/main" val="145412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D4A38051-2120-47C2-A9B3-CA41A6366774}" type="slidenum">
              <a:rPr lang="fa-IR" smtClean="0"/>
              <a:t>23</a:t>
            </a:fld>
            <a:endParaRPr lang="fa-IR"/>
          </a:p>
        </p:txBody>
      </p:sp>
    </p:spTree>
    <p:extLst>
      <p:ext uri="{BB962C8B-B14F-4D97-AF65-F5344CB8AC3E}">
        <p14:creationId xmlns:p14="http://schemas.microsoft.com/office/powerpoint/2010/main" val="1865260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1A94C8A-298D-4B5E-A0F0-51CC29CC6E33}" type="datetime1">
              <a:rPr lang="en-US" smtClean="0"/>
              <a:t>12/3/2022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8CA2C3-3591-43A0-AF1A-E690B33AA94D}" type="slidenum">
              <a:rPr lang="fa-IR" smtClean="0"/>
              <a:t>‹#›</a:t>
            </a:fld>
            <a:endParaRPr lang="fa-IR"/>
          </a:p>
        </p:txBody>
      </p:sp>
    </p:spTree>
    <p:extLst>
      <p:ext uri="{BB962C8B-B14F-4D97-AF65-F5344CB8AC3E}">
        <p14:creationId xmlns:p14="http://schemas.microsoft.com/office/powerpoint/2010/main" val="41389948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CFEEF89-9F2A-40BC-8F8B-B2BA6F853B04}" type="datetime1">
              <a:rPr lang="en-US" smtClean="0"/>
              <a:t>12/3/2022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8CA2C3-3591-43A0-AF1A-E690B33AA94D}" type="slidenum">
              <a:rPr lang="fa-IR" smtClean="0"/>
              <a:t>‹#›</a:t>
            </a:fld>
            <a:endParaRPr lang="fa-IR"/>
          </a:p>
        </p:txBody>
      </p:sp>
    </p:spTree>
    <p:extLst>
      <p:ext uri="{BB962C8B-B14F-4D97-AF65-F5344CB8AC3E}">
        <p14:creationId xmlns:p14="http://schemas.microsoft.com/office/powerpoint/2010/main" val="36751092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FD65246-FAC9-4A14-BC71-9AB2A7C2F916}" type="datetime1">
              <a:rPr lang="en-US" smtClean="0"/>
              <a:t>12/3/2022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8CA2C3-3591-43A0-AF1A-E690B33AA94D}" type="slidenum">
              <a:rPr lang="fa-IR" smtClean="0"/>
              <a:t>‹#›</a:t>
            </a:fld>
            <a:endParaRPr lang="fa-IR"/>
          </a:p>
        </p:txBody>
      </p:sp>
    </p:spTree>
    <p:extLst>
      <p:ext uri="{BB962C8B-B14F-4D97-AF65-F5344CB8AC3E}">
        <p14:creationId xmlns:p14="http://schemas.microsoft.com/office/powerpoint/2010/main" val="1607411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534BEA1-E62F-4F11-B14E-8486DC76B910}" type="datetime1">
              <a:rPr lang="en-US" smtClean="0"/>
              <a:t>12/3/2022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8CA2C3-3591-43A0-AF1A-E690B33AA94D}" type="slidenum">
              <a:rPr lang="fa-IR" smtClean="0"/>
              <a:t>‹#›</a:t>
            </a:fld>
            <a:endParaRPr lang="fa-IR"/>
          </a:p>
        </p:txBody>
      </p:sp>
    </p:spTree>
    <p:extLst>
      <p:ext uri="{BB962C8B-B14F-4D97-AF65-F5344CB8AC3E}">
        <p14:creationId xmlns:p14="http://schemas.microsoft.com/office/powerpoint/2010/main" val="12155899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FF73EE-BF0A-494C-AA8B-00F9BE9933B4}" type="datetime1">
              <a:rPr lang="en-US" smtClean="0"/>
              <a:t>12/3/2022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68CA2C3-3591-43A0-AF1A-E690B33AA94D}" type="slidenum">
              <a:rPr lang="fa-IR" smtClean="0"/>
              <a:t>‹#›</a:t>
            </a:fld>
            <a:endParaRPr lang="fa-IR"/>
          </a:p>
        </p:txBody>
      </p:sp>
    </p:spTree>
    <p:extLst>
      <p:ext uri="{BB962C8B-B14F-4D97-AF65-F5344CB8AC3E}">
        <p14:creationId xmlns:p14="http://schemas.microsoft.com/office/powerpoint/2010/main" val="41303595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A15D477B-439A-4A37-8AB0-E57339646D5E}" type="datetime1">
              <a:rPr lang="en-US" smtClean="0"/>
              <a:t>12/3/2022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68CA2C3-3591-43A0-AF1A-E690B33AA94D}" type="slidenum">
              <a:rPr lang="fa-IR" smtClean="0"/>
              <a:t>‹#›</a:t>
            </a:fld>
            <a:endParaRPr lang="fa-IR"/>
          </a:p>
        </p:txBody>
      </p:sp>
    </p:spTree>
    <p:extLst>
      <p:ext uri="{BB962C8B-B14F-4D97-AF65-F5344CB8AC3E}">
        <p14:creationId xmlns:p14="http://schemas.microsoft.com/office/powerpoint/2010/main" val="6998744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0CFAF766-82DF-4B6A-A30F-8919F8568049}" type="datetime1">
              <a:rPr lang="en-US" smtClean="0"/>
              <a:t>12/3/2022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68CA2C3-3591-43A0-AF1A-E690B33AA94D}" type="slidenum">
              <a:rPr lang="fa-IR" smtClean="0"/>
              <a:t>‹#›</a:t>
            </a:fld>
            <a:endParaRPr lang="fa-IR"/>
          </a:p>
        </p:txBody>
      </p:sp>
    </p:spTree>
    <p:extLst>
      <p:ext uri="{BB962C8B-B14F-4D97-AF65-F5344CB8AC3E}">
        <p14:creationId xmlns:p14="http://schemas.microsoft.com/office/powerpoint/2010/main" val="1567652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AAAA01B2-1AA5-4D4D-8B91-632DB6CD207C}" type="datetime1">
              <a:rPr lang="en-US" smtClean="0"/>
              <a:t>12/3/2022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68CA2C3-3591-43A0-AF1A-E690B33AA94D}" type="slidenum">
              <a:rPr lang="fa-IR" smtClean="0"/>
              <a:t>‹#›</a:t>
            </a:fld>
            <a:endParaRPr lang="fa-IR"/>
          </a:p>
        </p:txBody>
      </p:sp>
    </p:spTree>
    <p:extLst>
      <p:ext uri="{BB962C8B-B14F-4D97-AF65-F5344CB8AC3E}">
        <p14:creationId xmlns:p14="http://schemas.microsoft.com/office/powerpoint/2010/main" val="32376169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53714-E2E0-4D8A-A318-F14AD77F322F}" type="datetime1">
              <a:rPr lang="en-US" smtClean="0"/>
              <a:t>12/3/2022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68CA2C3-3591-43A0-AF1A-E690B33AA94D}" type="slidenum">
              <a:rPr lang="fa-IR" smtClean="0"/>
              <a:t>‹#›</a:t>
            </a:fld>
            <a:endParaRPr lang="fa-IR"/>
          </a:p>
        </p:txBody>
      </p:sp>
    </p:spTree>
    <p:extLst>
      <p:ext uri="{BB962C8B-B14F-4D97-AF65-F5344CB8AC3E}">
        <p14:creationId xmlns:p14="http://schemas.microsoft.com/office/powerpoint/2010/main" val="4775180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208978-57A0-456D-8638-0A2B371938FF}" type="datetime1">
              <a:rPr lang="en-US" smtClean="0"/>
              <a:t>12/3/2022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68CA2C3-3591-43A0-AF1A-E690B33AA94D}" type="slidenum">
              <a:rPr lang="fa-IR" smtClean="0"/>
              <a:t>‹#›</a:t>
            </a:fld>
            <a:endParaRPr lang="fa-IR"/>
          </a:p>
        </p:txBody>
      </p:sp>
    </p:spTree>
    <p:extLst>
      <p:ext uri="{BB962C8B-B14F-4D97-AF65-F5344CB8AC3E}">
        <p14:creationId xmlns:p14="http://schemas.microsoft.com/office/powerpoint/2010/main" val="35441874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FA58E2-BC0A-4B1A-BAD3-E4059E89CFAC}" type="datetime1">
              <a:rPr lang="en-US" smtClean="0"/>
              <a:t>12/3/2022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68CA2C3-3591-43A0-AF1A-E690B33AA94D}" type="slidenum">
              <a:rPr lang="fa-IR" smtClean="0"/>
              <a:t>‹#›</a:t>
            </a:fld>
            <a:endParaRPr lang="fa-IR"/>
          </a:p>
        </p:txBody>
      </p:sp>
    </p:spTree>
    <p:extLst>
      <p:ext uri="{BB962C8B-B14F-4D97-AF65-F5344CB8AC3E}">
        <p14:creationId xmlns:p14="http://schemas.microsoft.com/office/powerpoint/2010/main" val="26356471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3CAFA14-DD47-49CA-8352-E5D2EFD285E3}" type="datetime1">
              <a:rPr lang="en-US" smtClean="0"/>
              <a:t>12/3/2022</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68CA2C3-3591-43A0-AF1A-E690B33AA94D}" type="slidenum">
              <a:rPr lang="fa-IR" smtClean="0"/>
              <a:t>‹#›</a:t>
            </a:fld>
            <a:endParaRPr lang="fa-IR"/>
          </a:p>
        </p:txBody>
      </p:sp>
    </p:spTree>
    <p:extLst>
      <p:ext uri="{BB962C8B-B14F-4D97-AF65-F5344CB8AC3E}">
        <p14:creationId xmlns:p14="http://schemas.microsoft.com/office/powerpoint/2010/main" val="2363046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950" t="10377" r="90288" b="81108"/>
          <a:stretch/>
        </p:blipFill>
        <p:spPr>
          <a:xfrm>
            <a:off x="1" y="163774"/>
            <a:ext cx="1282890" cy="84616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 t="5353" r="71"/>
          <a:stretch/>
        </p:blipFill>
        <p:spPr>
          <a:xfrm>
            <a:off x="1282891" y="900752"/>
            <a:ext cx="9689910" cy="5404514"/>
          </a:xfrm>
          <a:prstGeom prst="rect">
            <a:avLst/>
          </a:prstGeom>
        </p:spPr>
      </p:pic>
      <p:sp>
        <p:nvSpPr>
          <p:cNvPr id="13" name="TextBox 12"/>
          <p:cNvSpPr txBox="1"/>
          <p:nvPr/>
        </p:nvSpPr>
        <p:spPr>
          <a:xfrm>
            <a:off x="5040923" y="1395047"/>
            <a:ext cx="5249488" cy="1200329"/>
          </a:xfrm>
          <a:prstGeom prst="rect">
            <a:avLst/>
          </a:prstGeom>
          <a:noFill/>
        </p:spPr>
        <p:txBody>
          <a:bodyPr wrap="square" rtlCol="1">
            <a:spAutoFit/>
          </a:bodyPr>
          <a:lstStyle/>
          <a:p>
            <a:r>
              <a:rPr lang="en-US" dirty="0" smtClean="0">
                <a:solidFill>
                  <a:schemeClr val="bg1"/>
                </a:solidFill>
                <a:cs typeface="+mj-cs"/>
              </a:rPr>
              <a:t>       World Symposium on Orthopaedics            </a:t>
            </a:r>
          </a:p>
          <a:p>
            <a:r>
              <a:rPr lang="en-US" dirty="0" smtClean="0">
                <a:solidFill>
                  <a:schemeClr val="bg1"/>
                </a:solidFill>
                <a:cs typeface="+mj-cs"/>
              </a:rPr>
              <a:t>2022,Dec 9</a:t>
            </a:r>
            <a:r>
              <a:rPr lang="en-US" baseline="30000" dirty="0" smtClean="0">
                <a:solidFill>
                  <a:schemeClr val="bg1"/>
                </a:solidFill>
                <a:cs typeface="+mj-cs"/>
              </a:rPr>
              <a:t>th </a:t>
            </a:r>
            <a:r>
              <a:rPr lang="en-US" dirty="0" smtClean="0">
                <a:solidFill>
                  <a:schemeClr val="bg1"/>
                </a:solidFill>
                <a:cs typeface="+mj-cs"/>
              </a:rPr>
              <a:t>  ,Singapore</a:t>
            </a:r>
            <a:r>
              <a:rPr lang="en-US" baseline="30000" dirty="0" smtClean="0">
                <a:solidFill>
                  <a:schemeClr val="bg1"/>
                </a:solidFill>
                <a:cs typeface="+mj-cs"/>
              </a:rPr>
              <a:t>                                </a:t>
            </a:r>
            <a:r>
              <a:rPr lang="fa-IR" baseline="30000" dirty="0" smtClean="0">
                <a:solidFill>
                  <a:schemeClr val="bg1"/>
                </a:solidFill>
                <a:cs typeface="+mj-cs"/>
              </a:rPr>
              <a:t>    </a:t>
            </a:r>
            <a:endParaRPr lang="en-US" dirty="0" smtClean="0">
              <a:solidFill>
                <a:schemeClr val="bg1"/>
              </a:solidFill>
              <a:cs typeface="+mj-cs"/>
            </a:endParaRPr>
          </a:p>
          <a:p>
            <a:r>
              <a:rPr lang="en-US" dirty="0" smtClean="0">
                <a:solidFill>
                  <a:schemeClr val="bg1"/>
                </a:solidFill>
                <a:cs typeface="+mj-cs"/>
              </a:rPr>
              <a:t>Presenter : Fakhreddin Sabooniha , MD       </a:t>
            </a:r>
            <a:endParaRPr lang="en-US" dirty="0">
              <a:solidFill>
                <a:schemeClr val="bg1"/>
              </a:solidFill>
              <a:cs typeface="+mj-cs"/>
            </a:endParaRPr>
          </a:p>
          <a:p>
            <a:r>
              <a:rPr lang="en-US" dirty="0" smtClean="0">
                <a:solidFill>
                  <a:schemeClr val="bg1"/>
                </a:solidFill>
                <a:cs typeface="+mj-cs"/>
              </a:rPr>
              <a:t>Sabzevar university of Medical sciences       </a:t>
            </a:r>
            <a:endParaRPr lang="fa-IR" dirty="0">
              <a:solidFill>
                <a:schemeClr val="bg1"/>
              </a:solidFill>
              <a:cs typeface="+mj-cs"/>
            </a:endParaRPr>
          </a:p>
        </p:txBody>
      </p:sp>
      <p:sp>
        <p:nvSpPr>
          <p:cNvPr id="2" name="Date Placeholder 1"/>
          <p:cNvSpPr>
            <a:spLocks noGrp="1"/>
          </p:cNvSpPr>
          <p:nvPr>
            <p:ph type="dt" sz="half" idx="10"/>
          </p:nvPr>
        </p:nvSpPr>
        <p:spPr>
          <a:xfrm>
            <a:off x="8610600" y="6356350"/>
            <a:ext cx="1679811" cy="365125"/>
          </a:xfrm>
        </p:spPr>
        <p:txBody>
          <a:bodyPr/>
          <a:lstStyle/>
          <a:p>
            <a:r>
              <a:rPr lang="en-US" dirty="0" smtClean="0"/>
              <a:t>9 December 2022</a:t>
            </a:r>
            <a:endParaRPr lang="fa-IR" dirty="0"/>
          </a:p>
        </p:txBody>
      </p:sp>
      <p:sp>
        <p:nvSpPr>
          <p:cNvPr id="3" name="Footer Placeholder 2"/>
          <p:cNvSpPr>
            <a:spLocks noGrp="1"/>
          </p:cNvSpPr>
          <p:nvPr>
            <p:ph type="ftr" sz="quarter" idx="11"/>
          </p:nvPr>
        </p:nvSpPr>
        <p:spPr>
          <a:xfrm>
            <a:off x="1781299" y="6356350"/>
            <a:ext cx="2220685" cy="365125"/>
          </a:xfrm>
        </p:spPr>
        <p:txBody>
          <a:bodyPr/>
          <a:lstStyle/>
          <a:p>
            <a:r>
              <a:rPr lang="en-US" dirty="0" smtClean="0"/>
              <a:t>Fakhreddin Sabooniha</a:t>
            </a:r>
            <a:endParaRPr lang="fa-IR" dirty="0"/>
          </a:p>
        </p:txBody>
      </p:sp>
      <p:sp>
        <p:nvSpPr>
          <p:cNvPr id="5" name="Slide Number Placeholder 4"/>
          <p:cNvSpPr>
            <a:spLocks noGrp="1"/>
          </p:cNvSpPr>
          <p:nvPr>
            <p:ph type="sldNum" sz="quarter" idx="12"/>
          </p:nvPr>
        </p:nvSpPr>
        <p:spPr/>
        <p:txBody>
          <a:bodyPr/>
          <a:lstStyle/>
          <a:p>
            <a:r>
              <a:rPr lang="en-US" dirty="0" smtClean="0"/>
              <a:t>1</a:t>
            </a:r>
            <a:endParaRPr lang="fa-IR" dirty="0"/>
          </a:p>
        </p:txBody>
      </p:sp>
    </p:spTree>
    <p:extLst>
      <p:ext uri="{BB962C8B-B14F-4D97-AF65-F5344CB8AC3E}">
        <p14:creationId xmlns:p14="http://schemas.microsoft.com/office/powerpoint/2010/main" val="427051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78667"/>
          </a:xfrm>
        </p:spPr>
        <p:txBody>
          <a:bodyPr>
            <a:normAutofit fontScale="90000"/>
          </a:bodyPr>
          <a:lstStyle/>
          <a:p>
            <a:pPr algn="l" rtl="0">
              <a:lnSpc>
                <a:spcPct val="150000"/>
              </a:lnSpc>
            </a:pPr>
            <a:r>
              <a:rPr lang="en-US" sz="2400" b="1" dirty="0" smtClean="0"/>
              <a:t>  </a:t>
            </a:r>
            <a:r>
              <a:rPr lang="en-US" sz="2400" b="1" dirty="0"/>
              <a:t/>
            </a:r>
            <a:br>
              <a:rPr lang="en-US" sz="2400" b="1" dirty="0"/>
            </a:br>
            <a:r>
              <a:rPr lang="en-US" sz="2400" b="1" dirty="0" smtClean="0"/>
              <a:t>    </a:t>
            </a:r>
            <a:r>
              <a:rPr lang="en-US" sz="2400" b="1" dirty="0" smtClean="0">
                <a:latin typeface="Times New Roman" panose="02020603050405020304" pitchFamily="18" charset="0"/>
                <a:cs typeface="Times New Roman" panose="02020603050405020304" pitchFamily="18" charset="0"/>
              </a:rPr>
              <a:t>Histopathology:</a:t>
            </a:r>
            <a:endParaRPr lang="fa-IR"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68780" y="1543792"/>
            <a:ext cx="9364758" cy="4798393"/>
          </a:xfr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lgn="l" rtl="0">
              <a:buFont typeface="Wingdings" panose="05000000000000000000" pitchFamily="2" charset="2"/>
              <a:buChar char="Ø"/>
            </a:pPr>
            <a:endParaRPr lang="en-US" sz="2000" dirty="0" smtClean="0"/>
          </a:p>
          <a:p>
            <a:pPr marL="0" indent="0" algn="l" rtl="0">
              <a:buNone/>
            </a:pPr>
            <a:endParaRPr lang="en-US" sz="2000" dirty="0">
              <a:solidFill>
                <a:schemeClr val="tx1"/>
              </a:solidFill>
            </a:endParaRPr>
          </a:p>
          <a:p>
            <a:pPr algn="l" rtl="0">
              <a:buFont typeface="Wingdings" panose="05000000000000000000" pitchFamily="2" charset="2"/>
              <a:buChar char="Ø"/>
            </a:pPr>
            <a:r>
              <a:rPr lang="en-US" sz="2100" dirty="0" smtClean="0">
                <a:solidFill>
                  <a:schemeClr val="tx1"/>
                </a:solidFill>
                <a:latin typeface="Times New Roman" panose="02020603050405020304" pitchFamily="18" charset="0"/>
                <a:cs typeface="Times New Roman" panose="02020603050405020304" pitchFamily="18" charset="0"/>
              </a:rPr>
              <a:t>  Early Lesions:</a:t>
            </a:r>
          </a:p>
          <a:p>
            <a:pPr marL="0" indent="0" algn="l" rtl="0">
              <a:buNone/>
            </a:pPr>
            <a:r>
              <a:rPr lang="en-US" sz="2100" dirty="0" smtClean="0">
                <a:solidFill>
                  <a:schemeClr val="tx1"/>
                </a:solidFill>
                <a:latin typeface="Times New Roman" panose="02020603050405020304" pitchFamily="18" charset="0"/>
                <a:cs typeface="Times New Roman" panose="02020603050405020304" pitchFamily="18" charset="0"/>
              </a:rPr>
              <a:t>                         ● </a:t>
            </a:r>
            <a:r>
              <a:rPr lang="en-US" sz="2100" dirty="0" smtClean="0">
                <a:solidFill>
                  <a:schemeClr val="accent1"/>
                </a:solidFill>
                <a:latin typeface="Times New Roman" panose="02020603050405020304" pitchFamily="18" charset="0"/>
                <a:cs typeface="Times New Roman" panose="02020603050405020304" pitchFamily="18" charset="0"/>
              </a:rPr>
              <a:t>neutrophilic infiltrates </a:t>
            </a:r>
            <a:r>
              <a:rPr lang="en-US" sz="2100" dirty="0" smtClean="0">
                <a:solidFill>
                  <a:schemeClr val="tx1"/>
                </a:solidFill>
                <a:latin typeface="Times New Roman" panose="02020603050405020304" pitchFamily="18" charset="0"/>
                <a:cs typeface="Times New Roman" panose="02020603050405020304" pitchFamily="18" charset="0"/>
              </a:rPr>
              <a:t>within the upper and mid dermis + some eosinophils </a:t>
            </a:r>
            <a:r>
              <a:rPr lang="en-US" sz="2100" b="1" dirty="0" smtClean="0">
                <a:solidFill>
                  <a:schemeClr val="accent1"/>
                </a:solidFill>
                <a:latin typeface="Times New Roman" panose="02020603050405020304" pitchFamily="18" charset="0"/>
                <a:cs typeface="Times New Roman" panose="02020603050405020304" pitchFamily="18" charset="0"/>
              </a:rPr>
              <a:t>( Fig.2A</a:t>
            </a:r>
            <a:r>
              <a:rPr lang="en-US" sz="2100" dirty="0" smtClean="0">
                <a:solidFill>
                  <a:schemeClr val="accent1"/>
                </a:solidFill>
                <a:latin typeface="Times New Roman" panose="02020603050405020304" pitchFamily="18" charset="0"/>
                <a:cs typeface="Times New Roman" panose="02020603050405020304" pitchFamily="18" charset="0"/>
              </a:rPr>
              <a:t>)</a:t>
            </a:r>
          </a:p>
          <a:p>
            <a:pPr marL="0" indent="0" algn="l" rtl="0">
              <a:buNone/>
            </a:pPr>
            <a:endParaRPr lang="en-US" sz="2100" dirty="0" smtClean="0">
              <a:solidFill>
                <a:schemeClr val="tx1"/>
              </a:solidFill>
              <a:latin typeface="Times New Roman" panose="02020603050405020304" pitchFamily="18" charset="0"/>
              <a:cs typeface="Times New Roman" panose="02020603050405020304" pitchFamily="18" charset="0"/>
            </a:endParaRPr>
          </a:p>
          <a:p>
            <a:pPr algn="l" rtl="0">
              <a:buFont typeface="Wingdings" panose="05000000000000000000" pitchFamily="2" charset="2"/>
              <a:buChar char="Ø"/>
            </a:pPr>
            <a:r>
              <a:rPr lang="en-US" sz="2100" dirty="0">
                <a:solidFill>
                  <a:schemeClr val="tx1"/>
                </a:solidFill>
                <a:latin typeface="Times New Roman" panose="02020603050405020304" pitchFamily="18" charset="0"/>
                <a:cs typeface="Times New Roman" panose="02020603050405020304" pitchFamily="18" charset="0"/>
              </a:rPr>
              <a:t> </a:t>
            </a:r>
            <a:r>
              <a:rPr lang="en-US" sz="2100" dirty="0" smtClean="0">
                <a:solidFill>
                  <a:schemeClr val="tx1"/>
                </a:solidFill>
                <a:latin typeface="Times New Roman" panose="02020603050405020304" pitchFamily="18" charset="0"/>
                <a:cs typeface="Times New Roman" panose="02020603050405020304" pitchFamily="18" charset="0"/>
              </a:rPr>
              <a:t> More mature lesions : </a:t>
            </a:r>
          </a:p>
          <a:p>
            <a:pPr marL="0" indent="0" algn="l" rtl="0">
              <a:buNone/>
            </a:pPr>
            <a:r>
              <a:rPr lang="en-US" sz="2100" dirty="0">
                <a:solidFill>
                  <a:schemeClr val="tx1"/>
                </a:solidFill>
                <a:latin typeface="Times New Roman" panose="02020603050405020304" pitchFamily="18" charset="0"/>
                <a:cs typeface="Times New Roman" panose="02020603050405020304" pitchFamily="18" charset="0"/>
              </a:rPr>
              <a:t> </a:t>
            </a:r>
            <a:r>
              <a:rPr lang="en-US" sz="2100" dirty="0" smtClean="0">
                <a:solidFill>
                  <a:schemeClr val="tx1"/>
                </a:solidFill>
                <a:latin typeface="Times New Roman" panose="02020603050405020304" pitchFamily="18" charset="0"/>
                <a:cs typeface="Times New Roman" panose="02020603050405020304" pitchFamily="18" charset="0"/>
              </a:rPr>
              <a:t>                        ● involvement of papillary and perifollicular adventitial dermis</a:t>
            </a:r>
          </a:p>
          <a:p>
            <a:pPr marL="0" indent="0" algn="l" rtl="0">
              <a:buNone/>
            </a:pPr>
            <a:r>
              <a:rPr lang="en-US" sz="2100" dirty="0">
                <a:solidFill>
                  <a:schemeClr val="tx1"/>
                </a:solidFill>
                <a:latin typeface="Times New Roman" panose="02020603050405020304" pitchFamily="18" charset="0"/>
                <a:cs typeface="Times New Roman" panose="02020603050405020304" pitchFamily="18" charset="0"/>
              </a:rPr>
              <a:t> </a:t>
            </a:r>
            <a:r>
              <a:rPr lang="en-US" sz="2100" dirty="0" smtClean="0">
                <a:solidFill>
                  <a:schemeClr val="tx1"/>
                </a:solidFill>
                <a:latin typeface="Times New Roman" panose="02020603050405020304" pitchFamily="18" charset="0"/>
                <a:cs typeface="Times New Roman" panose="02020603050405020304" pitchFamily="18" charset="0"/>
              </a:rPr>
              <a:t>                        ● </a:t>
            </a:r>
            <a:r>
              <a:rPr lang="en-US" sz="2100" dirty="0" smtClean="0">
                <a:solidFill>
                  <a:schemeClr val="accent1"/>
                </a:solidFill>
                <a:latin typeface="Times New Roman" panose="02020603050405020304" pitchFamily="18" charset="0"/>
                <a:cs typeface="Times New Roman" panose="02020603050405020304" pitchFamily="18" charset="0"/>
              </a:rPr>
              <a:t>granulation tissue</a:t>
            </a:r>
          </a:p>
          <a:p>
            <a:pPr marL="0" indent="0" algn="l" rtl="0">
              <a:buNone/>
            </a:pPr>
            <a:r>
              <a:rPr lang="en-US" sz="2100" dirty="0">
                <a:solidFill>
                  <a:schemeClr val="tx1"/>
                </a:solidFill>
                <a:latin typeface="Times New Roman" panose="02020603050405020304" pitchFamily="18" charset="0"/>
                <a:cs typeface="Times New Roman" panose="02020603050405020304" pitchFamily="18" charset="0"/>
              </a:rPr>
              <a:t> </a:t>
            </a:r>
            <a:r>
              <a:rPr lang="en-US" sz="2100" dirty="0" smtClean="0">
                <a:solidFill>
                  <a:schemeClr val="tx1"/>
                </a:solidFill>
                <a:latin typeface="Times New Roman" panose="02020603050405020304" pitchFamily="18" charset="0"/>
                <a:cs typeface="Times New Roman" panose="02020603050405020304" pitchFamily="18" charset="0"/>
              </a:rPr>
              <a:t>                        ● perivascular concentric/ storiform </a:t>
            </a:r>
            <a:r>
              <a:rPr lang="en-US" sz="2100" dirty="0" smtClean="0">
                <a:solidFill>
                  <a:schemeClr val="accent1"/>
                </a:solidFill>
                <a:latin typeface="Times New Roman" panose="02020603050405020304" pitchFamily="18" charset="0"/>
                <a:cs typeface="Times New Roman" panose="02020603050405020304" pitchFamily="18" charset="0"/>
              </a:rPr>
              <a:t>fibrosis </a:t>
            </a:r>
            <a:r>
              <a:rPr lang="en-US" sz="2100" b="1" dirty="0" smtClean="0">
                <a:solidFill>
                  <a:schemeClr val="accent1"/>
                </a:solidFill>
                <a:latin typeface="Times New Roman" panose="02020603050405020304" pitchFamily="18" charset="0"/>
                <a:cs typeface="Times New Roman" panose="02020603050405020304" pitchFamily="18" charset="0"/>
              </a:rPr>
              <a:t>( Fig.2B)</a:t>
            </a:r>
          </a:p>
          <a:p>
            <a:pPr marL="0" indent="0" algn="l" rtl="0">
              <a:buNone/>
            </a:pPr>
            <a:r>
              <a:rPr lang="en-US" sz="2100" dirty="0">
                <a:solidFill>
                  <a:schemeClr val="tx1"/>
                </a:solidFill>
                <a:latin typeface="Times New Roman" panose="02020603050405020304" pitchFamily="18" charset="0"/>
                <a:cs typeface="Times New Roman" panose="02020603050405020304" pitchFamily="18" charset="0"/>
              </a:rPr>
              <a:t> </a:t>
            </a:r>
            <a:r>
              <a:rPr lang="en-US" sz="2100" dirty="0" smtClean="0">
                <a:solidFill>
                  <a:schemeClr val="tx1"/>
                </a:solidFill>
                <a:latin typeface="Times New Roman" panose="02020603050405020304" pitchFamily="18" charset="0"/>
                <a:cs typeface="Times New Roman" panose="02020603050405020304" pitchFamily="18" charset="0"/>
              </a:rPr>
              <a:t>                        ● mixed inflammation → predominantly neutrophils</a:t>
            </a:r>
          </a:p>
          <a:p>
            <a:pPr algn="l" rtl="0">
              <a:buFont typeface="Wingdings" panose="05000000000000000000" pitchFamily="2" charset="2"/>
              <a:buChar char="Ø"/>
            </a:pPr>
            <a:r>
              <a:rPr lang="en-US" sz="2100" dirty="0">
                <a:solidFill>
                  <a:schemeClr val="tx1"/>
                </a:solidFill>
                <a:latin typeface="Times New Roman" panose="02020603050405020304" pitchFamily="18" charset="0"/>
                <a:cs typeface="Times New Roman" panose="02020603050405020304" pitchFamily="18" charset="0"/>
              </a:rPr>
              <a:t> </a:t>
            </a:r>
            <a:r>
              <a:rPr lang="en-US" sz="2100" dirty="0" smtClean="0">
                <a:solidFill>
                  <a:schemeClr val="tx1"/>
                </a:solidFill>
                <a:latin typeface="Times New Roman" panose="02020603050405020304" pitchFamily="18" charset="0"/>
                <a:cs typeface="Times New Roman" panose="02020603050405020304" pitchFamily="18" charset="0"/>
              </a:rPr>
              <a:t>Late stage :</a:t>
            </a:r>
          </a:p>
          <a:p>
            <a:pPr marL="0" indent="0" algn="l" rtl="0">
              <a:buNone/>
            </a:pPr>
            <a:r>
              <a:rPr lang="en-US" sz="2100" dirty="0" smtClean="0">
                <a:solidFill>
                  <a:schemeClr val="tx1"/>
                </a:solidFill>
                <a:latin typeface="Times New Roman" panose="02020603050405020304" pitchFamily="18" charset="0"/>
                <a:cs typeface="Times New Roman" panose="02020603050405020304" pitchFamily="18" charset="0"/>
              </a:rPr>
              <a:t>                         ● </a:t>
            </a:r>
            <a:r>
              <a:rPr lang="en-US" sz="2100" dirty="0" smtClean="0">
                <a:solidFill>
                  <a:schemeClr val="accent1"/>
                </a:solidFill>
                <a:latin typeface="Times New Roman" panose="02020603050405020304" pitchFamily="18" charset="0"/>
                <a:cs typeface="Times New Roman" panose="02020603050405020304" pitchFamily="18" charset="0"/>
              </a:rPr>
              <a:t>fibrinoid necrosis /fibrosis</a:t>
            </a:r>
            <a:r>
              <a:rPr lang="en-US" sz="2100" dirty="0" smtClean="0">
                <a:solidFill>
                  <a:schemeClr val="tx1"/>
                </a:solidFill>
                <a:latin typeface="Times New Roman" panose="02020603050405020304" pitchFamily="18" charset="0"/>
                <a:cs typeface="Times New Roman" panose="02020603050405020304" pitchFamily="18" charset="0"/>
              </a:rPr>
              <a:t> of capillary walls</a:t>
            </a:r>
          </a:p>
          <a:p>
            <a:pPr marL="0" indent="0" algn="l" rtl="0">
              <a:buNone/>
            </a:pPr>
            <a:r>
              <a:rPr lang="en-US" sz="2100" dirty="0">
                <a:solidFill>
                  <a:schemeClr val="tx1"/>
                </a:solidFill>
                <a:latin typeface="Times New Roman" panose="02020603050405020304" pitchFamily="18" charset="0"/>
                <a:cs typeface="Times New Roman" panose="02020603050405020304" pitchFamily="18" charset="0"/>
              </a:rPr>
              <a:t> </a:t>
            </a:r>
            <a:r>
              <a:rPr lang="en-US" sz="2100" dirty="0" smtClean="0">
                <a:solidFill>
                  <a:schemeClr val="tx1"/>
                </a:solidFill>
                <a:latin typeface="Times New Roman" panose="02020603050405020304" pitchFamily="18" charset="0"/>
                <a:cs typeface="Times New Roman" panose="02020603050405020304" pitchFamily="18" charset="0"/>
              </a:rPr>
              <a:t>                        ● intracellular lipidosis ( extracellular cholesterolosis )</a:t>
            </a:r>
          </a:p>
          <a:p>
            <a:pPr marL="0" indent="0" algn="l" rtl="0">
              <a:buNone/>
            </a:pPr>
            <a:endParaRPr lang="en-US" sz="2000" dirty="0" smtClean="0">
              <a:latin typeface="Times New Roman" panose="02020603050405020304" pitchFamily="18" charset="0"/>
              <a:cs typeface="Times New Roman" panose="02020603050405020304" pitchFamily="18" charset="0"/>
            </a:endParaRPr>
          </a:p>
          <a:p>
            <a:pPr marL="0" indent="0" algn="l" rtl="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fa-IR" sz="2000" dirty="0"/>
          </a:p>
        </p:txBody>
      </p:sp>
      <p:pic>
        <p:nvPicPr>
          <p:cNvPr id="4" name="Picture 3"/>
          <p:cNvPicPr>
            <a:picLocks noChangeAspect="1"/>
          </p:cNvPicPr>
          <p:nvPr/>
        </p:nvPicPr>
        <p:blipFill rotWithShape="1">
          <a:blip r:embed="rId2"/>
          <a:srcRect l="1950" t="10377" r="90288" b="81108"/>
          <a:stretch/>
        </p:blipFill>
        <p:spPr>
          <a:xfrm>
            <a:off x="0" y="154380"/>
            <a:ext cx="1237785" cy="700644"/>
          </a:xfrm>
          <a:prstGeom prst="rect">
            <a:avLst/>
          </a:prstGeom>
        </p:spPr>
      </p:pic>
      <p:sp>
        <p:nvSpPr>
          <p:cNvPr id="6" name="TextBox 5"/>
          <p:cNvSpPr txBox="1"/>
          <p:nvPr/>
        </p:nvSpPr>
        <p:spPr>
          <a:xfrm>
            <a:off x="937846" y="365125"/>
            <a:ext cx="5122985" cy="369332"/>
          </a:xfrm>
          <a:prstGeom prst="rect">
            <a:avLst/>
          </a:prstGeom>
          <a:noFill/>
        </p:spPr>
        <p:txBody>
          <a:bodyPr wrap="square" rtlCol="1">
            <a:spAutoFit/>
          </a:bodyPr>
          <a:lstStyle/>
          <a:p>
            <a:r>
              <a:rPr lang="en-US" b="1" dirty="0" smtClean="0">
                <a:latin typeface="Times New Roman" panose="02020603050405020304" pitchFamily="18" charset="0"/>
                <a:cs typeface="Times New Roman" panose="02020603050405020304" pitchFamily="18" charset="0"/>
              </a:rPr>
              <a:t> World Symposium on Orthopaedics 2022               </a:t>
            </a:r>
            <a:endParaRPr lang="fa-IR" b="1"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r>
              <a:rPr lang="en-US" dirty="0" smtClean="0"/>
              <a:t>9 December 2022           </a:t>
            </a:r>
            <a:endParaRPr lang="fa-IR" dirty="0"/>
          </a:p>
        </p:txBody>
      </p:sp>
      <p:sp>
        <p:nvSpPr>
          <p:cNvPr id="7" name="Footer Placeholder 6"/>
          <p:cNvSpPr>
            <a:spLocks noGrp="1"/>
          </p:cNvSpPr>
          <p:nvPr>
            <p:ph type="ftr" sz="quarter" idx="11"/>
          </p:nvPr>
        </p:nvSpPr>
        <p:spPr/>
        <p:txBody>
          <a:bodyPr/>
          <a:lstStyle/>
          <a:p>
            <a:r>
              <a:rPr lang="en-US" dirty="0" smtClean="0"/>
              <a:t>Fakhreddin Sabooniha</a:t>
            </a:r>
            <a:endParaRPr lang="fa-IR" dirty="0"/>
          </a:p>
        </p:txBody>
      </p:sp>
      <p:sp>
        <p:nvSpPr>
          <p:cNvPr id="8" name="Slide Number Placeholder 7"/>
          <p:cNvSpPr>
            <a:spLocks noGrp="1"/>
          </p:cNvSpPr>
          <p:nvPr>
            <p:ph type="sldNum" sz="quarter" idx="12"/>
          </p:nvPr>
        </p:nvSpPr>
        <p:spPr/>
        <p:txBody>
          <a:bodyPr/>
          <a:lstStyle/>
          <a:p>
            <a:r>
              <a:rPr lang="en-US" dirty="0" smtClean="0"/>
              <a:t>10</a:t>
            </a:r>
            <a:endParaRPr lang="fa-IR" dirty="0"/>
          </a:p>
        </p:txBody>
      </p:sp>
    </p:spTree>
    <p:extLst>
      <p:ext uri="{BB962C8B-B14F-4D97-AF65-F5344CB8AC3E}">
        <p14:creationId xmlns:p14="http://schemas.microsoft.com/office/powerpoint/2010/main" val="16539968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08333E-7 2.22222E-6 L 2.08333E-7 -0.07222 " pathEditMode="relative" rAng="0" ptsTypes="AA">
                                      <p:cBhvr>
                                        <p:cTn id="6" dur="250" accel="50000" decel="50000" autoRev="1" fill="hold">
                                          <p:stCondLst>
                                            <p:cond delay="0"/>
                                          </p:stCondLst>
                                        </p:cTn>
                                        <p:tgtEl>
                                          <p:spTgt spid="3">
                                            <p:txEl>
                                              <p:pRg st="2" end="2"/>
                                            </p:txEl>
                                          </p:spTgt>
                                        </p:tgtEl>
                                        <p:attrNameLst>
                                          <p:attrName>ppt_x</p:attrName>
                                          <p:attrName>ppt_y</p:attrName>
                                        </p:attrNameLst>
                                      </p:cBhvr>
                                      <p:rCtr x="0" y="-3611"/>
                                    </p:animMotion>
                                    <p:animRot by="1500000">
                                      <p:cBhvr>
                                        <p:cTn id="7" dur="125" fill="hold">
                                          <p:stCondLst>
                                            <p:cond delay="0"/>
                                          </p:stCondLst>
                                        </p:cTn>
                                        <p:tgtEl>
                                          <p:spTgt spid="3">
                                            <p:txEl>
                                              <p:pRg st="2" end="2"/>
                                            </p:txEl>
                                          </p:spTgt>
                                        </p:tgtEl>
                                        <p:attrNameLst>
                                          <p:attrName>r</p:attrName>
                                        </p:attrNameLst>
                                      </p:cBhvr>
                                    </p:animRot>
                                    <p:animRot by="-1500000">
                                      <p:cBhvr>
                                        <p:cTn id="8" dur="125" fill="hold">
                                          <p:stCondLst>
                                            <p:cond delay="125"/>
                                          </p:stCondLst>
                                        </p:cTn>
                                        <p:tgtEl>
                                          <p:spTgt spid="3">
                                            <p:txEl>
                                              <p:pRg st="2" end="2"/>
                                            </p:txEl>
                                          </p:spTgt>
                                        </p:tgtEl>
                                        <p:attrNameLst>
                                          <p:attrName>r</p:attrName>
                                        </p:attrNameLst>
                                      </p:cBhvr>
                                    </p:animRot>
                                    <p:animRot by="-1500000">
                                      <p:cBhvr>
                                        <p:cTn id="9" dur="125" fill="hold">
                                          <p:stCondLst>
                                            <p:cond delay="250"/>
                                          </p:stCondLst>
                                        </p:cTn>
                                        <p:tgtEl>
                                          <p:spTgt spid="3">
                                            <p:txEl>
                                              <p:pRg st="2" end="2"/>
                                            </p:txEl>
                                          </p:spTgt>
                                        </p:tgtEl>
                                        <p:attrNameLst>
                                          <p:attrName>r</p:attrName>
                                        </p:attrNameLst>
                                      </p:cBhvr>
                                    </p:animRot>
                                    <p:animRot by="1500000">
                                      <p:cBhvr>
                                        <p:cTn id="10" dur="125" fill="hold">
                                          <p:stCondLst>
                                            <p:cond delay="375"/>
                                          </p:stCondLst>
                                        </p:cTn>
                                        <p:tgtEl>
                                          <p:spTgt spid="3">
                                            <p:txEl>
                                              <p:pRg st="2" end="2"/>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3">
                                            <p:txEl>
                                              <p:pRg st="5" end="5"/>
                                            </p:txEl>
                                          </p:spTgt>
                                        </p:tgtEl>
                                      </p:cBhvr>
                                    </p:animEffect>
                                    <p:animScale>
                                      <p:cBhvr>
                                        <p:cTn id="21" dur="250" autoRev="1" fill="hold"/>
                                        <p:tgtEl>
                                          <p:spTgt spid="3">
                                            <p:txEl>
                                              <p:pRg st="5" end="5"/>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additive="base">
                                        <p:cTn id="2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additive="base">
                                        <p:cTn id="3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 calcmode="lin" valueType="num">
                                      <p:cBhvr additive="base">
                                        <p:cTn id="3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1000"/>
                                        <p:tgtEl>
                                          <p:spTgt spid="3">
                                            <p:txEl>
                                              <p:pRg st="9" end="9"/>
                                            </p:txEl>
                                          </p:spTgt>
                                        </p:tgtEl>
                                      </p:cBhvr>
                                    </p:animEffect>
                                    <p:anim calcmode="lin" valueType="num">
                                      <p:cBhvr>
                                        <p:cTn id="4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barn(inVertical)">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 calcmode="lin" valueType="num">
                                      <p:cBhvr additive="base">
                                        <p:cTn id="5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1000"/>
                                        <p:tgtEl>
                                          <p:spTgt spid="3">
                                            <p:txEl>
                                              <p:pRg st="12" end="12"/>
                                            </p:txEl>
                                          </p:spTgt>
                                        </p:tgtEl>
                                      </p:cBhvr>
                                    </p:animEffect>
                                    <p:anim calcmode="lin" valueType="num">
                                      <p:cBhvr>
                                        <p:cTn id="6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Effect transition="in" filter="fade">
                                      <p:cBhvr>
                                        <p:cTn id="6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427" t="22155" r="25421" b="35867"/>
          <a:stretch/>
        </p:blipFill>
        <p:spPr>
          <a:xfrm>
            <a:off x="1951631" y="1405720"/>
            <a:ext cx="7956644" cy="3070745"/>
          </a:xfrm>
          <a:prstGeom prst="rect">
            <a:avLst/>
          </a:prstGeom>
        </p:spPr>
      </p:pic>
      <p:pic>
        <p:nvPicPr>
          <p:cNvPr id="3" name="Picture 2"/>
          <p:cNvPicPr>
            <a:picLocks noChangeAspect="1"/>
          </p:cNvPicPr>
          <p:nvPr/>
        </p:nvPicPr>
        <p:blipFill rotWithShape="1">
          <a:blip r:embed="rId3"/>
          <a:srcRect l="1950" t="10377" r="90288" b="81108"/>
          <a:stretch/>
        </p:blipFill>
        <p:spPr>
          <a:xfrm>
            <a:off x="0" y="190006"/>
            <a:ext cx="1282390" cy="712520"/>
          </a:xfrm>
          <a:prstGeom prst="rect">
            <a:avLst/>
          </a:prstGeom>
        </p:spPr>
      </p:pic>
      <p:sp>
        <p:nvSpPr>
          <p:cNvPr id="4" name="TextBox 3"/>
          <p:cNvSpPr txBox="1"/>
          <p:nvPr/>
        </p:nvSpPr>
        <p:spPr>
          <a:xfrm>
            <a:off x="1037230" y="409433"/>
            <a:ext cx="5609229" cy="369332"/>
          </a:xfrm>
          <a:prstGeom prst="rect">
            <a:avLst/>
          </a:prstGeom>
          <a:noFill/>
        </p:spPr>
        <p:txBody>
          <a:bodyPr wrap="square" rtlCol="1">
            <a:spAutoFit/>
          </a:bodyPr>
          <a:lstStyle/>
          <a:p>
            <a:r>
              <a:rPr lang="en-US" b="1" dirty="0" smtClean="0">
                <a:latin typeface="Times New Roman" panose="02020603050405020304" pitchFamily="18" charset="0"/>
                <a:cs typeface="Times New Roman" panose="02020603050405020304" pitchFamily="18" charset="0"/>
              </a:rPr>
              <a:t>   World Symposium on Orthopaedics 2022            </a:t>
            </a:r>
            <a:endParaRPr lang="fa-IR" b="1"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idx="1"/>
          </p:nvPr>
        </p:nvSpPr>
        <p:spPr/>
        <p:txBody>
          <a:bodyPr>
            <a:normAutofit fontScale="92500" lnSpcReduction="10000"/>
          </a:bodyPr>
          <a:lstStyle/>
          <a:p>
            <a:pPr algn="l" rtl="0"/>
            <a:r>
              <a:rPr lang="en-US" b="1" dirty="0" smtClean="0">
                <a:solidFill>
                  <a:schemeClr val="tx1"/>
                </a:solidFill>
              </a:rPr>
              <a:t>Fig.2. </a:t>
            </a:r>
            <a:r>
              <a:rPr lang="en-US" dirty="0" smtClean="0">
                <a:solidFill>
                  <a:schemeClr val="tx1">
                    <a:lumMod val="85000"/>
                    <a:lumOff val="15000"/>
                  </a:schemeClr>
                </a:solidFill>
              </a:rPr>
              <a:t>Erythema Elevatum Diutinum-histologic Features. </a:t>
            </a:r>
            <a:r>
              <a:rPr lang="en-US" b="1" dirty="0" smtClean="0">
                <a:solidFill>
                  <a:schemeClr val="accent2"/>
                </a:solidFill>
              </a:rPr>
              <a:t>A</a:t>
            </a:r>
            <a:r>
              <a:rPr lang="en-US" dirty="0" smtClean="0">
                <a:solidFill>
                  <a:schemeClr val="tx1">
                    <a:lumMod val="85000"/>
                    <a:lumOff val="15000"/>
                  </a:schemeClr>
                </a:solidFill>
              </a:rPr>
              <a:t> An early stage lesion : dense neutrophilic infiltrates with focal leukocytoclastic vasculitis. </a:t>
            </a:r>
            <a:r>
              <a:rPr lang="en-US" b="1" dirty="0" smtClean="0">
                <a:solidFill>
                  <a:schemeClr val="accent2"/>
                </a:solidFill>
              </a:rPr>
              <a:t>B</a:t>
            </a:r>
            <a:r>
              <a:rPr lang="en-US" dirty="0" smtClean="0">
                <a:solidFill>
                  <a:schemeClr val="tx1">
                    <a:lumMod val="85000"/>
                    <a:lumOff val="15000"/>
                  </a:schemeClr>
                </a:solidFill>
              </a:rPr>
              <a:t> late-stage lesion: a sparser inflammatory infiltrate marked fibrosis.</a:t>
            </a:r>
          </a:p>
          <a:p>
            <a:pPr algn="l" rtl="0"/>
            <a:r>
              <a:rPr lang="en-US" sz="1600" i="1" dirty="0"/>
              <a:t>Wetter DA, Dutz JP, Shinkai K, Fox LP (2018) Cutaneous vasculitis. In: Bolognia JL, Schaffer JV, Cerroni L (eds) Dermatology, 4th edn. Elsevier, </a:t>
            </a:r>
            <a:r>
              <a:rPr lang="en-US" sz="1600" i="1" dirty="0" smtClean="0"/>
              <a:t>p424. </a:t>
            </a:r>
            <a:r>
              <a:rPr lang="en-US" sz="1600" i="1" dirty="0"/>
              <a:t>Courtesy, Lawrence E Gibson, MD</a:t>
            </a:r>
            <a:endParaRPr lang="fa-IR" sz="1600" i="1" dirty="0">
              <a:solidFill>
                <a:schemeClr val="tx1">
                  <a:lumMod val="85000"/>
                  <a:lumOff val="15000"/>
                </a:schemeClr>
              </a:solidFill>
            </a:endParaRPr>
          </a:p>
        </p:txBody>
      </p:sp>
      <p:sp>
        <p:nvSpPr>
          <p:cNvPr id="5" name="Date Placeholder 4"/>
          <p:cNvSpPr>
            <a:spLocks noGrp="1"/>
          </p:cNvSpPr>
          <p:nvPr>
            <p:ph type="dt" sz="half" idx="10"/>
          </p:nvPr>
        </p:nvSpPr>
        <p:spPr/>
        <p:txBody>
          <a:bodyPr/>
          <a:lstStyle/>
          <a:p>
            <a:r>
              <a:rPr lang="en-US" dirty="0" smtClean="0"/>
              <a:t>9 December 2022             </a:t>
            </a:r>
            <a:endParaRPr lang="fa-IR" dirty="0"/>
          </a:p>
        </p:txBody>
      </p:sp>
      <p:sp>
        <p:nvSpPr>
          <p:cNvPr id="7" name="Footer Placeholder 6"/>
          <p:cNvSpPr>
            <a:spLocks noGrp="1"/>
          </p:cNvSpPr>
          <p:nvPr>
            <p:ph type="ftr" sz="quarter" idx="11"/>
          </p:nvPr>
        </p:nvSpPr>
        <p:spPr/>
        <p:txBody>
          <a:bodyPr/>
          <a:lstStyle/>
          <a:p>
            <a:r>
              <a:rPr lang="en-US" dirty="0" smtClean="0"/>
              <a:t>Fakhreddin Sabooniha</a:t>
            </a:r>
            <a:endParaRPr lang="fa-IR" dirty="0"/>
          </a:p>
        </p:txBody>
      </p:sp>
      <p:sp>
        <p:nvSpPr>
          <p:cNvPr id="8" name="Slide Number Placeholder 7"/>
          <p:cNvSpPr>
            <a:spLocks noGrp="1"/>
          </p:cNvSpPr>
          <p:nvPr>
            <p:ph type="sldNum" sz="quarter" idx="12"/>
          </p:nvPr>
        </p:nvSpPr>
        <p:spPr/>
        <p:txBody>
          <a:bodyPr/>
          <a:lstStyle/>
          <a:p>
            <a:r>
              <a:rPr lang="en-US" dirty="0" smtClean="0"/>
              <a:t>11</a:t>
            </a:r>
            <a:endParaRPr lang="fa-IR" dirty="0"/>
          </a:p>
        </p:txBody>
      </p:sp>
    </p:spTree>
    <p:extLst>
      <p:ext uri="{BB962C8B-B14F-4D97-AF65-F5344CB8AC3E}">
        <p14:creationId xmlns:p14="http://schemas.microsoft.com/office/powerpoint/2010/main" val="255935685"/>
      </p:ext>
    </p:extLst>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68780" y="951224"/>
            <a:ext cx="10285020" cy="5405126"/>
          </a:xfrm>
        </p:spPr>
        <p:txBody>
          <a:bodyPr>
            <a:normAutofit fontScale="25000" lnSpcReduction="20000"/>
          </a:bodyPr>
          <a:lstStyle/>
          <a:p>
            <a:pPr marL="0" indent="0" algn="l" rtl="0">
              <a:lnSpc>
                <a:spcPct val="150000"/>
              </a:lnSpc>
              <a:buNone/>
            </a:pPr>
            <a:r>
              <a:rPr lang="en-US" sz="9600" b="1" dirty="0" smtClean="0">
                <a:latin typeface="Times New Roman" panose="02020603050405020304" pitchFamily="18" charset="0"/>
                <a:cs typeface="Times New Roman" panose="02020603050405020304" pitchFamily="18" charset="0"/>
              </a:rPr>
              <a:t>Treatment:</a:t>
            </a:r>
          </a:p>
          <a:p>
            <a:pPr algn="l" rtl="0">
              <a:lnSpc>
                <a:spcPct val="170000"/>
              </a:lnSpc>
              <a:buFont typeface="Wingdings" panose="05000000000000000000" pitchFamily="2" charset="2"/>
              <a:buChar char="q"/>
            </a:pPr>
            <a:r>
              <a:rPr lang="en-US" sz="6400" b="1" dirty="0">
                <a:solidFill>
                  <a:schemeClr val="accent1"/>
                </a:solidFill>
                <a:latin typeface="Times New Roman" panose="02020603050405020304" pitchFamily="18" charset="0"/>
                <a:cs typeface="Times New Roman" panose="02020603050405020304" pitchFamily="18" charset="0"/>
              </a:rPr>
              <a:t> </a:t>
            </a:r>
            <a:r>
              <a:rPr lang="en-US" sz="6400" b="1" dirty="0" smtClean="0">
                <a:solidFill>
                  <a:schemeClr val="accent1"/>
                </a:solidFill>
                <a:latin typeface="Times New Roman" panose="02020603050405020304" pitchFamily="18" charset="0"/>
                <a:cs typeface="Times New Roman" panose="02020603050405020304" pitchFamily="18" charset="0"/>
              </a:rPr>
              <a:t>        </a:t>
            </a:r>
            <a:r>
              <a:rPr lang="en-US" sz="6400" b="1" dirty="0">
                <a:solidFill>
                  <a:schemeClr val="accent1"/>
                </a:solidFill>
                <a:latin typeface="Times New Roman" panose="02020603050405020304" pitchFamily="18" charset="0"/>
                <a:cs typeface="Times New Roman" panose="02020603050405020304" pitchFamily="18" charset="0"/>
              </a:rPr>
              <a:t>Dapsone </a:t>
            </a:r>
            <a:r>
              <a:rPr lang="en-US" sz="5600" dirty="0">
                <a:solidFill>
                  <a:schemeClr val="accent1"/>
                </a:solidFill>
                <a:latin typeface="Times New Roman" panose="02020603050405020304" pitchFamily="18" charset="0"/>
                <a:cs typeface="Times New Roman" panose="02020603050405020304" pitchFamily="18" charset="0"/>
              </a:rPr>
              <a:t>:</a:t>
            </a:r>
            <a:endParaRPr lang="en-US" sz="5600" dirty="0" smtClean="0">
              <a:solidFill>
                <a:schemeClr val="accent1"/>
              </a:solidFill>
              <a:latin typeface="Times New Roman" panose="02020603050405020304" pitchFamily="18" charset="0"/>
              <a:cs typeface="Times New Roman" panose="02020603050405020304" pitchFamily="18" charset="0"/>
            </a:endParaRPr>
          </a:p>
          <a:p>
            <a:pPr marL="0" indent="0" algn="l" rtl="0">
              <a:lnSpc>
                <a:spcPct val="170000"/>
              </a:lnSpc>
              <a:buNone/>
            </a:pPr>
            <a:r>
              <a:rPr lang="en-US" sz="5600" dirty="0" smtClean="0">
                <a:latin typeface="Times New Roman" panose="02020603050405020304" pitchFamily="18" charset="0"/>
                <a:cs typeface="Times New Roman" panose="02020603050405020304" pitchFamily="18" charset="0"/>
              </a:rPr>
              <a:t>                              ►  Treatment of choice ( 100-300 mg /day )</a:t>
            </a:r>
          </a:p>
          <a:p>
            <a:pPr marL="0" indent="0" algn="l" rtl="0">
              <a:lnSpc>
                <a:spcPct val="17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  Mechanism : </a:t>
            </a:r>
          </a:p>
          <a:p>
            <a:pPr marL="0" indent="0" algn="l" rtl="0">
              <a:lnSpc>
                <a:spcPct val="17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  antibacterial agent  : </a:t>
            </a:r>
            <a:r>
              <a:rPr lang="en-US" sz="5600" dirty="0">
                <a:solidFill>
                  <a:srgbClr val="202122"/>
                </a:solidFill>
                <a:latin typeface="Arial" panose="020B0604020202020204" pitchFamily="34" charset="0"/>
              </a:rPr>
              <a:t> </a:t>
            </a:r>
            <a:r>
              <a:rPr lang="en-US" sz="5600" dirty="0" smtClean="0">
                <a:solidFill>
                  <a:srgbClr val="202122"/>
                </a:solidFill>
                <a:latin typeface="Times New Roman" panose="02020603050405020304" pitchFamily="18" charset="0"/>
                <a:cs typeface="Times New Roman" panose="02020603050405020304" pitchFamily="18" charset="0"/>
              </a:rPr>
              <a:t>inhibits bacterial synthesis of dihyrofolic acid →nucleic acid inhibition</a:t>
            </a:r>
          </a:p>
          <a:p>
            <a:pPr marL="0" indent="0" algn="l" rtl="0">
              <a:lnSpc>
                <a:spcPct val="170000"/>
              </a:lnSpc>
              <a:buNone/>
            </a:pPr>
            <a:r>
              <a:rPr lang="en-US" sz="5600" dirty="0">
                <a:solidFill>
                  <a:srgbClr val="202122"/>
                </a:solidFill>
                <a:latin typeface="Times New Roman" panose="02020603050405020304" pitchFamily="18" charset="0"/>
                <a:cs typeface="Times New Roman" panose="02020603050405020304" pitchFamily="18" charset="0"/>
              </a:rPr>
              <a:t> </a:t>
            </a:r>
            <a:r>
              <a:rPr lang="en-US" sz="5600" dirty="0" smtClean="0">
                <a:solidFill>
                  <a:srgbClr val="202122"/>
                </a:solidFill>
                <a:latin typeface="Times New Roman" panose="02020603050405020304" pitchFamily="18" charset="0"/>
                <a:cs typeface="Times New Roman" panose="02020603050405020304" pitchFamily="18" charset="0"/>
              </a:rPr>
              <a:t>                                              -  anti-inflammatory agent myeloperoxidase-H2O2-halide-mediated </a:t>
            </a:r>
            <a:r>
              <a:rPr lang="en-US" sz="5600" dirty="0">
                <a:solidFill>
                  <a:srgbClr val="202122"/>
                </a:solidFill>
                <a:latin typeface="Times New Roman" panose="02020603050405020304" pitchFamily="18" charset="0"/>
                <a:cs typeface="Times New Roman" panose="02020603050405020304" pitchFamily="18" charset="0"/>
              </a:rPr>
              <a:t>cytotoxic system </a:t>
            </a:r>
            <a:r>
              <a:rPr lang="en-US" sz="5600" dirty="0" smtClean="0">
                <a:solidFill>
                  <a:srgbClr val="202122"/>
                </a:solidFill>
                <a:latin typeface="Times New Roman" panose="02020603050405020304" pitchFamily="18" charset="0"/>
                <a:cs typeface="Times New Roman" panose="02020603050405020304" pitchFamily="18" charset="0"/>
              </a:rPr>
              <a:t>in </a:t>
            </a:r>
          </a:p>
          <a:p>
            <a:pPr marL="0" indent="0" algn="l" rtl="0">
              <a:lnSpc>
                <a:spcPct val="170000"/>
              </a:lnSpc>
              <a:buNone/>
            </a:pPr>
            <a:r>
              <a:rPr lang="en-US" sz="5600" dirty="0">
                <a:solidFill>
                  <a:srgbClr val="202122"/>
                </a:solidFill>
                <a:latin typeface="Times New Roman" panose="02020603050405020304" pitchFamily="18" charset="0"/>
                <a:cs typeface="Times New Roman" panose="02020603050405020304" pitchFamily="18" charset="0"/>
              </a:rPr>
              <a:t> </a:t>
            </a:r>
            <a:r>
              <a:rPr lang="en-US" sz="5600" dirty="0" smtClean="0">
                <a:solidFill>
                  <a:srgbClr val="202122"/>
                </a:solidFill>
                <a:latin typeface="Times New Roman" panose="02020603050405020304" pitchFamily="18" charset="0"/>
                <a:cs typeface="Times New Roman" panose="02020603050405020304" pitchFamily="18" charset="0"/>
              </a:rPr>
              <a:t>                                                 polymorphonucleocytes→ </a:t>
            </a:r>
            <a:r>
              <a:rPr lang="en-US" sz="5600" dirty="0" smtClean="0">
                <a:solidFill>
                  <a:schemeClr val="accent1"/>
                </a:solidFill>
                <a:latin typeface="Times New Roman" panose="02020603050405020304" pitchFamily="18" charset="0"/>
                <a:cs typeface="Times New Roman" panose="02020603050405020304" pitchFamily="18" charset="0"/>
              </a:rPr>
              <a:t>prevents accumulation </a:t>
            </a:r>
            <a:r>
              <a:rPr lang="en-US" sz="5600" dirty="0">
                <a:solidFill>
                  <a:schemeClr val="accent1"/>
                </a:solidFill>
                <a:latin typeface="Times New Roman" panose="02020603050405020304" pitchFamily="18" charset="0"/>
                <a:cs typeface="Times New Roman" panose="02020603050405020304" pitchFamily="18" charset="0"/>
              </a:rPr>
              <a:t>of hypochlorous </a:t>
            </a:r>
            <a:r>
              <a:rPr lang="en-US" sz="5600" dirty="0" smtClean="0">
                <a:solidFill>
                  <a:schemeClr val="accent1"/>
                </a:solidFill>
                <a:latin typeface="Times New Roman" panose="02020603050405020304" pitchFamily="18" charset="0"/>
                <a:cs typeface="Times New Roman" panose="02020603050405020304" pitchFamily="18" charset="0"/>
              </a:rPr>
              <a:t>acid</a:t>
            </a:r>
            <a:r>
              <a:rPr lang="en-US" sz="5600" dirty="0">
                <a:solidFill>
                  <a:srgbClr val="202122"/>
                </a:solidFill>
                <a:latin typeface="Times New Roman" panose="02020603050405020304" pitchFamily="18" charset="0"/>
                <a:cs typeface="Times New Roman" panose="02020603050405020304" pitchFamily="18" charset="0"/>
              </a:rPr>
              <a:t> </a:t>
            </a:r>
            <a:r>
              <a:rPr lang="en-US" sz="5600" dirty="0" smtClean="0">
                <a:solidFill>
                  <a:srgbClr val="202122"/>
                </a:solidFill>
                <a:latin typeface="Times New Roman" panose="02020603050405020304" pitchFamily="18" charset="0"/>
                <a:cs typeface="Times New Roman" panose="02020603050405020304" pitchFamily="18" charset="0"/>
              </a:rPr>
              <a:t>→ </a:t>
            </a:r>
            <a:r>
              <a:rPr lang="en-US" sz="5600" dirty="0" smtClean="0">
                <a:solidFill>
                  <a:srgbClr val="202122"/>
                </a:solidFill>
                <a:latin typeface="Times New Roman" panose="02020603050405020304" pitchFamily="18" charset="0"/>
                <a:cs typeface="Times New Roman" panose="02020603050405020304" pitchFamily="18" charset="0"/>
              </a:rPr>
              <a:t>reduces </a:t>
            </a:r>
            <a:r>
              <a:rPr lang="en-US" sz="5600" dirty="0">
                <a:solidFill>
                  <a:srgbClr val="202122"/>
                </a:solidFill>
                <a:latin typeface="Times New Roman" panose="02020603050405020304" pitchFamily="18" charset="0"/>
                <a:cs typeface="Times New Roman" panose="02020603050405020304" pitchFamily="18" charset="0"/>
              </a:rPr>
              <a:t>tissue damage</a:t>
            </a:r>
            <a:endParaRPr lang="en-US" sz="5600" dirty="0">
              <a:latin typeface="Times New Roman" panose="02020603050405020304" pitchFamily="18" charset="0"/>
              <a:cs typeface="Times New Roman" panose="02020603050405020304" pitchFamily="18" charset="0"/>
            </a:endParaRPr>
          </a:p>
          <a:p>
            <a:pPr marL="0" indent="0" algn="l" rtl="0">
              <a:lnSpc>
                <a:spcPct val="17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  </a:t>
            </a:r>
            <a:r>
              <a:rPr lang="en-US" sz="5600" dirty="0">
                <a:latin typeface="Times New Roman" panose="02020603050405020304" pitchFamily="18" charset="0"/>
                <a:cs typeface="Times New Roman" panose="02020603050405020304" pitchFamily="18" charset="0"/>
              </a:rPr>
              <a:t>may be  effective  on extracutaneous symptoms ( arthralgia ,ocular </a:t>
            </a:r>
            <a:r>
              <a:rPr lang="en-US" sz="5600" dirty="0" smtClean="0">
                <a:latin typeface="Times New Roman" panose="02020603050405020304" pitchFamily="18" charset="0"/>
                <a:cs typeface="Times New Roman" panose="02020603050405020304" pitchFamily="18" charset="0"/>
              </a:rPr>
              <a:t>)</a:t>
            </a:r>
          </a:p>
          <a:p>
            <a:pPr marL="0" indent="0" algn="l" rtl="0">
              <a:lnSpc>
                <a:spcPct val="17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  often ineffective on fibrotic nodular EED→ most advantageous in early EED</a:t>
            </a:r>
          </a:p>
          <a:p>
            <a:pPr marL="0" indent="0" algn="l" rtl="0">
              <a:lnSpc>
                <a:spcPct val="17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  response to therapy may be dose dependent</a:t>
            </a:r>
          </a:p>
          <a:p>
            <a:pPr marL="0" indent="0" algn="l" rtl="0">
              <a:lnSpc>
                <a:spcPct val="170000"/>
              </a:lnSpc>
              <a:buNone/>
            </a:pPr>
            <a:r>
              <a:rPr lang="en-US" sz="5600" dirty="0" smtClean="0">
                <a:latin typeface="Times New Roman" panose="02020603050405020304" pitchFamily="18" charset="0"/>
                <a:cs typeface="Times New Roman" panose="02020603050405020304" pitchFamily="18" charset="0"/>
              </a:rPr>
              <a:t>                               ►  reduction in size of lesions within first few months   </a:t>
            </a:r>
          </a:p>
          <a:p>
            <a:pPr marL="0" indent="0" algn="l" rtl="0">
              <a:lnSpc>
                <a:spcPct val="17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a:t>
            </a:r>
          </a:p>
          <a:p>
            <a:pPr marL="0" indent="0" algn="l" rtl="0">
              <a:lnSpc>
                <a:spcPct val="15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a:t>
            </a:r>
          </a:p>
          <a:p>
            <a:pPr marL="0" indent="0" algn="l" rtl="0">
              <a:lnSpc>
                <a:spcPct val="150000"/>
              </a:lnSpc>
              <a:buNone/>
            </a:pPr>
            <a:r>
              <a:rPr lang="en-US" sz="5600" dirty="0" smtClean="0">
                <a:latin typeface="Times New Roman" panose="02020603050405020304" pitchFamily="18" charset="0"/>
                <a:cs typeface="Times New Roman" panose="02020603050405020304" pitchFamily="18" charset="0"/>
              </a:rPr>
              <a:t> </a:t>
            </a:r>
          </a:p>
          <a:p>
            <a:pPr algn="l" rtl="0">
              <a:lnSpc>
                <a:spcPct val="150000"/>
              </a:lnSpc>
              <a:buFont typeface="Wingdings" panose="05000000000000000000" pitchFamily="2" charset="2"/>
              <a:buChar char="q"/>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a:t>
            </a:r>
            <a:r>
              <a:rPr lang="en-US" sz="5600" b="1" dirty="0">
                <a:latin typeface="Times New Roman" panose="02020603050405020304" pitchFamily="18" charset="0"/>
                <a:cs typeface="Times New Roman" panose="02020603050405020304" pitchFamily="18" charset="0"/>
              </a:rPr>
              <a:t>treatment of underlying disorder </a:t>
            </a:r>
            <a:endParaRPr lang="fa-IR" sz="5600" b="1" dirty="0">
              <a:latin typeface="Times New Roman" panose="02020603050405020304" pitchFamily="18" charset="0"/>
              <a:cs typeface="Times New Roman" panose="02020603050405020304" pitchFamily="18" charset="0"/>
            </a:endParaRPr>
          </a:p>
          <a:p>
            <a:pPr marL="0" indent="0" algn="l" rtl="0">
              <a:lnSpc>
                <a:spcPct val="150000"/>
              </a:lnSpc>
              <a:buNone/>
            </a:pPr>
            <a:endParaRPr lang="fa-IR" dirty="0"/>
          </a:p>
        </p:txBody>
      </p:sp>
      <p:sp>
        <p:nvSpPr>
          <p:cNvPr id="2" name="Date Placeholder 1"/>
          <p:cNvSpPr>
            <a:spLocks noGrp="1"/>
          </p:cNvSpPr>
          <p:nvPr>
            <p:ph type="dt" sz="half" idx="10"/>
          </p:nvPr>
        </p:nvSpPr>
        <p:spPr/>
        <p:txBody>
          <a:bodyPr/>
          <a:lstStyle/>
          <a:p>
            <a:r>
              <a:rPr lang="en-US" dirty="0" smtClean="0"/>
              <a:t>9 December 2022            </a:t>
            </a:r>
            <a:endParaRPr lang="fa-IR" dirty="0"/>
          </a:p>
        </p:txBody>
      </p:sp>
      <p:sp>
        <p:nvSpPr>
          <p:cNvPr id="3" name="Footer Placeholder 2"/>
          <p:cNvSpPr>
            <a:spLocks noGrp="1"/>
          </p:cNvSpPr>
          <p:nvPr>
            <p:ph type="ftr" sz="quarter" idx="11"/>
          </p:nvPr>
        </p:nvSpPr>
        <p:spPr/>
        <p:txBody>
          <a:bodyPr/>
          <a:lstStyle/>
          <a:p>
            <a:r>
              <a:rPr lang="en-US" dirty="0" smtClean="0"/>
              <a:t>Fakhreddin Sabooniha</a:t>
            </a:r>
            <a:endParaRPr lang="fa-IR" dirty="0"/>
          </a:p>
        </p:txBody>
      </p:sp>
      <p:sp>
        <p:nvSpPr>
          <p:cNvPr id="4" name="Slide Number Placeholder 3"/>
          <p:cNvSpPr>
            <a:spLocks noGrp="1"/>
          </p:cNvSpPr>
          <p:nvPr>
            <p:ph type="sldNum" sz="quarter" idx="12"/>
          </p:nvPr>
        </p:nvSpPr>
        <p:spPr/>
        <p:txBody>
          <a:bodyPr/>
          <a:lstStyle/>
          <a:p>
            <a:r>
              <a:rPr lang="en-US" dirty="0" smtClean="0"/>
              <a:t>11</a:t>
            </a:r>
            <a:endParaRPr lang="fa-IR" dirty="0"/>
          </a:p>
        </p:txBody>
      </p:sp>
      <p:pic>
        <p:nvPicPr>
          <p:cNvPr id="7" name="Picture 6"/>
          <p:cNvPicPr>
            <a:picLocks noChangeAspect="1"/>
          </p:cNvPicPr>
          <p:nvPr/>
        </p:nvPicPr>
        <p:blipFill rotWithShape="1">
          <a:blip r:embed="rId2"/>
          <a:srcRect l="1950" t="10377" r="90288" b="81108"/>
          <a:stretch/>
        </p:blipFill>
        <p:spPr>
          <a:xfrm>
            <a:off x="0" y="154378"/>
            <a:ext cx="1282390" cy="724395"/>
          </a:xfrm>
          <a:prstGeom prst="rect">
            <a:avLst/>
          </a:prstGeom>
        </p:spPr>
      </p:pic>
      <p:sp>
        <p:nvSpPr>
          <p:cNvPr id="8" name="TextBox 7"/>
          <p:cNvSpPr txBox="1"/>
          <p:nvPr/>
        </p:nvSpPr>
        <p:spPr>
          <a:xfrm>
            <a:off x="1068780" y="368135"/>
            <a:ext cx="5094514" cy="369332"/>
          </a:xfrm>
          <a:prstGeom prst="rect">
            <a:avLst/>
          </a:prstGeom>
          <a:noFill/>
        </p:spPr>
        <p:txBody>
          <a:bodyPr wrap="square" rtlCol="1">
            <a:spAutoFit/>
          </a:bodyPr>
          <a:lstStyle/>
          <a:p>
            <a:r>
              <a:rPr lang="en-US" b="1" dirty="0" smtClean="0">
                <a:latin typeface="Times New Roman" panose="02020603050405020304" pitchFamily="18" charset="0"/>
                <a:cs typeface="Times New Roman" panose="02020603050405020304" pitchFamily="18" charset="0"/>
              </a:rPr>
              <a:t>World symposium on Orthopaedics 2022                </a:t>
            </a:r>
            <a:endParaRPr lang="fa-I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36187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additive="base">
                                        <p:cTn id="2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 calcmode="lin" valueType="num">
                                      <p:cBhvr additive="base">
                                        <p:cTn id="34"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 calcmode="lin" valueType="num">
                                      <p:cBhvr additive="base">
                                        <p:cTn id="40"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 calcmode="lin" valueType="num">
                                      <p:cBhvr additive="base">
                                        <p:cTn id="46"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 calcmode="lin" valueType="num">
                                      <p:cBhvr additive="base">
                                        <p:cTn id="52"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6">
                                            <p:txEl>
                                              <p:pRg st="8" end="8"/>
                                            </p:txEl>
                                          </p:spTgt>
                                        </p:tgtEl>
                                        <p:attrNameLst>
                                          <p:attrName>style.visibility</p:attrName>
                                        </p:attrNameLst>
                                      </p:cBhvr>
                                      <p:to>
                                        <p:strVal val="visible"/>
                                      </p:to>
                                    </p:set>
                                    <p:anim calcmode="lin" valueType="num">
                                      <p:cBhvr additive="base">
                                        <p:cTn id="58"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6">
                                            <p:txEl>
                                              <p:pRg st="9" end="9"/>
                                            </p:txEl>
                                          </p:spTgt>
                                        </p:tgtEl>
                                        <p:attrNameLst>
                                          <p:attrName>style.visibility</p:attrName>
                                        </p:attrNameLst>
                                      </p:cBhvr>
                                      <p:to>
                                        <p:strVal val="visible"/>
                                      </p:to>
                                    </p:set>
                                    <p:anim calcmode="lin" valueType="num">
                                      <p:cBhvr additive="base">
                                        <p:cTn id="64"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6">
                                            <p:txEl>
                                              <p:pRg st="10" end="10"/>
                                            </p:txEl>
                                          </p:spTgt>
                                        </p:tgtEl>
                                        <p:attrNameLst>
                                          <p:attrName>style.visibility</p:attrName>
                                        </p:attrNameLst>
                                      </p:cBhvr>
                                      <p:to>
                                        <p:strVal val="visible"/>
                                      </p:to>
                                    </p:set>
                                    <p:anim calcmode="lin" valueType="num">
                                      <p:cBhvr additive="base">
                                        <p:cTn id="70"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6">
                                            <p:txEl>
                                              <p:pRg st="14" end="14"/>
                                            </p:txEl>
                                          </p:spTgt>
                                        </p:tgtEl>
                                        <p:attrNameLst>
                                          <p:attrName>style.visibility</p:attrName>
                                        </p:attrNameLst>
                                      </p:cBhvr>
                                      <p:to>
                                        <p:strVal val="visible"/>
                                      </p:to>
                                    </p:set>
                                    <p:anim calcmode="lin" valueType="num">
                                      <p:cBhvr additive="base">
                                        <p:cTn id="76"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6">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50" t="10377" r="90288" b="81108"/>
          <a:stretch/>
        </p:blipFill>
        <p:spPr>
          <a:xfrm>
            <a:off x="0" y="178130"/>
            <a:ext cx="1237785" cy="669363"/>
          </a:xfrm>
          <a:prstGeom prst="rect">
            <a:avLst/>
          </a:prstGeom>
        </p:spPr>
      </p:pic>
      <p:sp>
        <p:nvSpPr>
          <p:cNvPr id="3" name="TextBox 2"/>
          <p:cNvSpPr txBox="1"/>
          <p:nvPr/>
        </p:nvSpPr>
        <p:spPr>
          <a:xfrm>
            <a:off x="959005" y="334537"/>
            <a:ext cx="5965901" cy="369332"/>
          </a:xfrm>
          <a:prstGeom prst="rect">
            <a:avLst/>
          </a:prstGeom>
          <a:noFill/>
        </p:spPr>
        <p:txBody>
          <a:bodyPr wrap="square" rtlCol="1">
            <a:spAutoFit/>
          </a:bodyPr>
          <a:lstStyle/>
          <a:p>
            <a:r>
              <a:rPr lang="en-US" dirty="0" smtClean="0"/>
              <a:t>  </a:t>
            </a:r>
            <a:r>
              <a:rPr lang="en-US" b="1" dirty="0" smtClean="0">
                <a:latin typeface="Times New Roman" panose="02020603050405020304" pitchFamily="18" charset="0"/>
                <a:cs typeface="Times New Roman" panose="02020603050405020304" pitchFamily="18" charset="0"/>
              </a:rPr>
              <a:t>World symposium on Orthopaedics 2022                            </a:t>
            </a:r>
            <a:endParaRPr lang="fa-IR"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838200" y="1003901"/>
            <a:ext cx="10515600" cy="5208826"/>
          </a:xfr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marL="0" indent="0" algn="l" rtl="0">
              <a:lnSpc>
                <a:spcPct val="150000"/>
              </a:lnSpc>
              <a:buNone/>
            </a:pPr>
            <a:r>
              <a:rPr lang="en-US" sz="2400" b="1" dirty="0" smtClean="0">
                <a:latin typeface="Times New Roman" panose="02020603050405020304" pitchFamily="18" charset="0"/>
                <a:cs typeface="Times New Roman" panose="02020603050405020304" pitchFamily="18" charset="0"/>
              </a:rPr>
              <a:t>     Differential Diagnosis → </a:t>
            </a:r>
            <a:r>
              <a:rPr lang="en-US" sz="2400" dirty="0" smtClean="0">
                <a:latin typeface="Times New Roman" panose="02020603050405020304" pitchFamily="18" charset="0"/>
                <a:cs typeface="Times New Roman" panose="02020603050405020304" pitchFamily="18" charset="0"/>
              </a:rPr>
              <a:t>depends on the stage of the disease:</a:t>
            </a:r>
          </a:p>
          <a:p>
            <a:pPr marL="0" indent="0" algn="l" rtl="0">
              <a:lnSpc>
                <a:spcPct val="150000"/>
              </a:lnSpc>
              <a:buNone/>
            </a:pPr>
            <a:endParaRPr lang="en-US" sz="2400" dirty="0" smtClean="0">
              <a:latin typeface="Times New Roman" panose="02020603050405020304" pitchFamily="18" charset="0"/>
              <a:cs typeface="Times New Roman" panose="02020603050405020304" pitchFamily="18" charset="0"/>
            </a:endParaRPr>
          </a:p>
          <a:p>
            <a:pPr marL="0" indent="0" algn="l" rtl="0">
              <a:lnSpc>
                <a:spcPct val="150000"/>
              </a:lnSpc>
              <a:buNone/>
            </a:pP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en-US" sz="2600" b="1" dirty="0" smtClean="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 </a:t>
            </a:r>
            <a:r>
              <a:rPr lang="en-US" sz="2600" b="1"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sweet syndrome</a:t>
            </a:r>
          </a:p>
          <a:p>
            <a:pPr marL="0" indent="0" algn="l" rtl="0">
              <a:lnSpc>
                <a:spcPct val="150000"/>
              </a:lnSpc>
              <a:buNone/>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   granuloma annulare</a:t>
            </a:r>
          </a:p>
          <a:p>
            <a:pPr marL="0" indent="0" algn="l" rtl="0">
              <a:lnSpc>
                <a:spcPct val="150000"/>
              </a:lnSpc>
              <a:buNone/>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   tuberous xanthomas</a:t>
            </a:r>
          </a:p>
          <a:p>
            <a:pPr marL="0" indent="0" algn="l" rtl="0">
              <a:lnSpc>
                <a:spcPct val="150000"/>
              </a:lnSpc>
              <a:buNone/>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   granuloma faciale</a:t>
            </a:r>
          </a:p>
          <a:p>
            <a:pPr marL="0" indent="0" algn="l" rtl="0">
              <a:lnSpc>
                <a:spcPct val="150000"/>
              </a:lnSpc>
              <a:buNone/>
            </a:pPr>
            <a:r>
              <a:rPr lang="en-US" sz="2600" dirty="0" smtClean="0">
                <a:latin typeface="Times New Roman" panose="02020603050405020304" pitchFamily="18" charset="0"/>
                <a:cs typeface="Times New Roman" panose="02020603050405020304" pitchFamily="18" charset="0"/>
              </a:rPr>
              <a:t>                                                                                        ○   rheumatoid nodule</a:t>
            </a:r>
          </a:p>
          <a:p>
            <a:pPr marL="0" indent="0" algn="l" rtl="0">
              <a:lnSpc>
                <a:spcPct val="150000"/>
              </a:lnSpc>
              <a:buNone/>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  dermatofibroma/dermatofibrosarcoma protuberans</a:t>
            </a:r>
          </a:p>
          <a:p>
            <a:pPr marL="0" indent="0" algn="l" rtl="0">
              <a:lnSpc>
                <a:spcPct val="150000"/>
              </a:lnSpc>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p>
          <a:p>
            <a:pPr marL="0" indent="0" algn="l" rtl="0">
              <a:lnSpc>
                <a:spcPct val="150000"/>
              </a:lnSpc>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p>
          <a:p>
            <a:pPr marL="0" indent="0" algn="l" rtl="0">
              <a:lnSpc>
                <a:spcPct val="150000"/>
              </a:lnSpc>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endParaRPr lang="fa-IR" sz="20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dirty="0" smtClean="0"/>
              <a:t>9 December 2022              </a:t>
            </a:r>
            <a:endParaRPr lang="fa-IR" dirty="0"/>
          </a:p>
        </p:txBody>
      </p:sp>
      <p:sp>
        <p:nvSpPr>
          <p:cNvPr id="6" name="Footer Placeholder 5"/>
          <p:cNvSpPr>
            <a:spLocks noGrp="1"/>
          </p:cNvSpPr>
          <p:nvPr>
            <p:ph type="ftr" sz="quarter" idx="11"/>
          </p:nvPr>
        </p:nvSpPr>
        <p:spPr/>
        <p:txBody>
          <a:bodyPr/>
          <a:lstStyle/>
          <a:p>
            <a:r>
              <a:rPr lang="en-US" dirty="0" smtClean="0"/>
              <a:t>Fakhreddin Sabooniha</a:t>
            </a:r>
            <a:endParaRPr lang="fa-IR" dirty="0"/>
          </a:p>
        </p:txBody>
      </p:sp>
      <p:sp>
        <p:nvSpPr>
          <p:cNvPr id="7" name="Slide Number Placeholder 6"/>
          <p:cNvSpPr>
            <a:spLocks noGrp="1"/>
          </p:cNvSpPr>
          <p:nvPr>
            <p:ph type="sldNum" sz="quarter" idx="12"/>
          </p:nvPr>
        </p:nvSpPr>
        <p:spPr/>
        <p:txBody>
          <a:bodyPr/>
          <a:lstStyle/>
          <a:p>
            <a:r>
              <a:rPr lang="en-US" dirty="0" smtClean="0"/>
              <a:t>13</a:t>
            </a:r>
            <a:endParaRPr lang="fa-IR" dirty="0"/>
          </a:p>
        </p:txBody>
      </p:sp>
    </p:spTree>
    <p:extLst>
      <p:ext uri="{BB962C8B-B14F-4D97-AF65-F5344CB8AC3E}">
        <p14:creationId xmlns:p14="http://schemas.microsoft.com/office/powerpoint/2010/main" val="2370468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950" t="10377" r="90288" b="81108"/>
          <a:stretch/>
        </p:blipFill>
        <p:spPr>
          <a:xfrm>
            <a:off x="0" y="114300"/>
            <a:ext cx="1237785" cy="764474"/>
          </a:xfrm>
          <a:prstGeom prst="rect">
            <a:avLst/>
          </a:prstGeom>
        </p:spPr>
      </p:pic>
      <p:sp>
        <p:nvSpPr>
          <p:cNvPr id="5" name="TextBox 4"/>
          <p:cNvSpPr txBox="1"/>
          <p:nvPr/>
        </p:nvSpPr>
        <p:spPr>
          <a:xfrm>
            <a:off x="1237785" y="381000"/>
            <a:ext cx="5137615" cy="369332"/>
          </a:xfrm>
          <a:prstGeom prst="rect">
            <a:avLst/>
          </a:prstGeom>
          <a:noFill/>
        </p:spPr>
        <p:txBody>
          <a:bodyPr wrap="square" rtlCol="1">
            <a:spAutoFit/>
          </a:bodyPr>
          <a:lstStyle/>
          <a:p>
            <a:r>
              <a:rPr lang="en-US" b="1" dirty="0" smtClean="0">
                <a:latin typeface="Times New Roman" panose="02020603050405020304" pitchFamily="18" charset="0"/>
                <a:cs typeface="Times New Roman" panose="02020603050405020304" pitchFamily="18" charset="0"/>
              </a:rPr>
              <a:t>World Symposium on </a:t>
            </a:r>
            <a:r>
              <a:rPr lang="en-US" b="1" dirty="0">
                <a:latin typeface="Times New Roman" panose="02020603050405020304" pitchFamily="18" charset="0"/>
                <a:cs typeface="Times New Roman" panose="02020603050405020304" pitchFamily="18" charset="0"/>
              </a:rPr>
              <a:t>O</a:t>
            </a:r>
            <a:r>
              <a:rPr lang="en-US" b="1" dirty="0" smtClean="0">
                <a:latin typeface="Times New Roman" panose="02020603050405020304" pitchFamily="18" charset="0"/>
                <a:cs typeface="Times New Roman" panose="02020603050405020304" pitchFamily="18" charset="0"/>
              </a:rPr>
              <a:t>rthopaedics 2022              </a:t>
            </a:r>
            <a:endParaRPr lang="fa-IR" b="1" dirty="0">
              <a:latin typeface="Times New Roman" panose="02020603050405020304" pitchFamily="18" charset="0"/>
              <a:cs typeface="Times New Roman" panose="02020603050405020304" pitchFamily="18" charset="0"/>
            </a:endParaRPr>
          </a:p>
        </p:txBody>
      </p:sp>
      <p:sp>
        <p:nvSpPr>
          <p:cNvPr id="9" name="Title 8"/>
          <p:cNvSpPr>
            <a:spLocks noGrp="1"/>
          </p:cNvSpPr>
          <p:nvPr>
            <p:ph type="title"/>
          </p:nvPr>
        </p:nvSpPr>
        <p:spPr>
          <a:xfrm>
            <a:off x="5702300" y="1017032"/>
            <a:ext cx="3594100" cy="2183368"/>
          </a:xfrm>
        </p:spPr>
        <p:txBody>
          <a:bodyPr>
            <a:normAutofit fontScale="90000"/>
          </a:bodyPr>
          <a:lstStyle/>
          <a:p>
            <a:pPr algn="l" rtl="0"/>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r>
            <a:br>
              <a:rPr lang="en-US" sz="1800" dirty="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b="1" dirty="0" smtClean="0">
                <a:latin typeface="Times New Roman" panose="02020603050405020304" pitchFamily="18" charset="0"/>
                <a:cs typeface="Times New Roman" panose="02020603050405020304" pitchFamily="18" charset="0"/>
              </a:rPr>
              <a:t>Fig.3.</a:t>
            </a:r>
            <a:r>
              <a:rPr lang="en-US" sz="1800" dirty="0" smtClean="0">
                <a:latin typeface="Times New Roman" panose="02020603050405020304" pitchFamily="18" charset="0"/>
                <a:cs typeface="Times New Roman" panose="02020603050405020304" pitchFamily="18" charset="0"/>
              </a:rPr>
              <a:t>Morphologic approach to the patient with suspected cutaneous vasculitis.ANCA,antineutrophil cytoplasmic antibodies;CSVV,cutaneous small vessel vasculitis;DIF,direct immunofluorescence</a:t>
            </a:r>
            <a:br>
              <a:rPr lang="en-US" sz="1800" dirty="0" smtClean="0">
                <a:latin typeface="Times New Roman" panose="02020603050405020304" pitchFamily="18" charset="0"/>
                <a:cs typeface="Times New Roman" panose="02020603050405020304" pitchFamily="18" charset="0"/>
              </a:rPr>
            </a:br>
            <a:r>
              <a:rPr lang="en-US" sz="1800" dirty="0" smtClean="0">
                <a:solidFill>
                  <a:schemeClr val="tx1">
                    <a:lumMod val="50000"/>
                    <a:lumOff val="50000"/>
                  </a:schemeClr>
                </a:solidFill>
                <a:latin typeface="Times New Roman" panose="02020603050405020304" pitchFamily="18" charset="0"/>
                <a:cs typeface="Times New Roman" panose="02020603050405020304" pitchFamily="18" charset="0"/>
              </a:rPr>
              <a:t/>
            </a:r>
            <a:br>
              <a:rPr lang="en-US" sz="1800" dirty="0" smtClean="0">
                <a:solidFill>
                  <a:schemeClr val="tx1">
                    <a:lumMod val="50000"/>
                    <a:lumOff val="50000"/>
                  </a:schemeClr>
                </a:solidFill>
                <a:latin typeface="Times New Roman" panose="02020603050405020304" pitchFamily="18" charset="0"/>
                <a:cs typeface="Times New Roman" panose="02020603050405020304" pitchFamily="18" charset="0"/>
              </a:rPr>
            </a:br>
            <a:r>
              <a:rPr lang="en-US" sz="1300" i="1" dirty="0">
                <a:solidFill>
                  <a:schemeClr val="tx1">
                    <a:lumMod val="50000"/>
                    <a:lumOff val="50000"/>
                  </a:schemeClr>
                </a:solidFill>
                <a:latin typeface="Times New Roman" panose="02020603050405020304" pitchFamily="18" charset="0"/>
                <a:cs typeface="Times New Roman" panose="02020603050405020304" pitchFamily="18" charset="0"/>
              </a:rPr>
              <a:t>Wetter DA, Dutz JP, Shinkai K, Fox LP (2018) Cutaneous vasculitis. In: Bolognia JL, Schaffer JV, Cerroni L (eds) Dermatology, 4th edn. Elsevier, </a:t>
            </a:r>
            <a:r>
              <a:rPr lang="en-US" sz="1300" i="1" dirty="0" smtClean="0">
                <a:solidFill>
                  <a:schemeClr val="tx1">
                    <a:lumMod val="50000"/>
                    <a:lumOff val="50000"/>
                  </a:schemeClr>
                </a:solidFill>
                <a:latin typeface="Times New Roman" panose="02020603050405020304" pitchFamily="18" charset="0"/>
                <a:cs typeface="Times New Roman" panose="02020603050405020304" pitchFamily="18" charset="0"/>
              </a:rPr>
              <a:t>p437</a:t>
            </a:r>
            <a:endParaRPr lang="fa-IR" sz="13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3"/>
          <a:srcRect l="16715" t="20819" r="50390" b="6626"/>
          <a:stretch/>
        </p:blipFill>
        <p:spPr>
          <a:xfrm>
            <a:off x="1422400" y="1137138"/>
            <a:ext cx="4279900" cy="5219212"/>
          </a:xfrm>
          <a:prstGeom prst="rect">
            <a:avLst/>
          </a:prstGeom>
        </p:spPr>
      </p:pic>
      <p:sp>
        <p:nvSpPr>
          <p:cNvPr id="15" name="Flowchart: Alternate Process 14"/>
          <p:cNvSpPr/>
          <p:nvPr/>
        </p:nvSpPr>
        <p:spPr>
          <a:xfrm>
            <a:off x="4419601" y="4512624"/>
            <a:ext cx="785446" cy="439386"/>
          </a:xfrm>
          <a:prstGeom prst="flowChartAlternateProcess">
            <a:avLst/>
          </a:prstGeom>
          <a:solidFill>
            <a:srgbClr val="FFFF00"/>
          </a:solidFill>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en-US" sz="800" dirty="0" smtClean="0">
                <a:solidFill>
                  <a:srgbClr val="00B050"/>
                </a:solidFill>
              </a:rPr>
              <a:t>Erythema</a:t>
            </a:r>
          </a:p>
          <a:p>
            <a:pPr algn="ctr"/>
            <a:r>
              <a:rPr lang="en-US" sz="800" dirty="0" smtClean="0">
                <a:solidFill>
                  <a:srgbClr val="00B050"/>
                </a:solidFill>
              </a:rPr>
              <a:t>Elevatum</a:t>
            </a:r>
          </a:p>
          <a:p>
            <a:pPr algn="ctr"/>
            <a:r>
              <a:rPr lang="en-US" sz="800" dirty="0" smtClean="0">
                <a:solidFill>
                  <a:srgbClr val="00B050"/>
                </a:solidFill>
              </a:rPr>
              <a:t>Diutinum</a:t>
            </a:r>
            <a:endParaRPr lang="fa-IR" sz="800" dirty="0">
              <a:solidFill>
                <a:srgbClr val="00B050"/>
              </a:solidFill>
            </a:endParaRPr>
          </a:p>
        </p:txBody>
      </p:sp>
      <p:sp>
        <p:nvSpPr>
          <p:cNvPr id="2" name="Date Placeholder 1"/>
          <p:cNvSpPr>
            <a:spLocks noGrp="1"/>
          </p:cNvSpPr>
          <p:nvPr>
            <p:ph type="dt" sz="half" idx="10"/>
          </p:nvPr>
        </p:nvSpPr>
        <p:spPr/>
        <p:txBody>
          <a:bodyPr/>
          <a:lstStyle/>
          <a:p>
            <a:r>
              <a:rPr lang="en-US" dirty="0" smtClean="0"/>
              <a:t>9 December 2022                        </a:t>
            </a:r>
            <a:endParaRPr lang="fa-IR" dirty="0"/>
          </a:p>
        </p:txBody>
      </p:sp>
      <p:sp>
        <p:nvSpPr>
          <p:cNvPr id="4" name="Footer Placeholder 3"/>
          <p:cNvSpPr>
            <a:spLocks noGrp="1"/>
          </p:cNvSpPr>
          <p:nvPr>
            <p:ph type="ftr" sz="quarter" idx="11"/>
          </p:nvPr>
        </p:nvSpPr>
        <p:spPr/>
        <p:txBody>
          <a:bodyPr/>
          <a:lstStyle/>
          <a:p>
            <a:r>
              <a:rPr lang="en-US" dirty="0" smtClean="0"/>
              <a:t>Fakhreddin Sabooniha</a:t>
            </a:r>
            <a:endParaRPr lang="fa-IR" dirty="0"/>
          </a:p>
        </p:txBody>
      </p:sp>
      <p:sp>
        <p:nvSpPr>
          <p:cNvPr id="6" name="Slide Number Placeholder 5"/>
          <p:cNvSpPr>
            <a:spLocks noGrp="1"/>
          </p:cNvSpPr>
          <p:nvPr>
            <p:ph type="sldNum" sz="quarter" idx="12"/>
          </p:nvPr>
        </p:nvSpPr>
        <p:spPr/>
        <p:txBody>
          <a:bodyPr/>
          <a:lstStyle/>
          <a:p>
            <a:r>
              <a:rPr lang="en-US" dirty="0" smtClean="0"/>
              <a:t>14</a:t>
            </a:r>
            <a:endParaRPr lang="fa-IR" dirty="0"/>
          </a:p>
        </p:txBody>
      </p:sp>
    </p:spTree>
    <p:extLst>
      <p:ext uri="{BB962C8B-B14F-4D97-AF65-F5344CB8AC3E}">
        <p14:creationId xmlns:p14="http://schemas.microsoft.com/office/powerpoint/2010/main" val="2496341212"/>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50" t="10377" r="90288" b="81108"/>
          <a:stretch/>
        </p:blipFill>
        <p:spPr>
          <a:xfrm>
            <a:off x="0" y="89934"/>
            <a:ext cx="1237785" cy="824465"/>
          </a:xfrm>
          <a:prstGeom prst="rect">
            <a:avLst/>
          </a:prstGeom>
        </p:spPr>
      </p:pic>
      <p:sp>
        <p:nvSpPr>
          <p:cNvPr id="3" name="TextBox 2"/>
          <p:cNvSpPr txBox="1"/>
          <p:nvPr/>
        </p:nvSpPr>
        <p:spPr>
          <a:xfrm>
            <a:off x="981307" y="379141"/>
            <a:ext cx="5330283" cy="369332"/>
          </a:xfrm>
          <a:prstGeom prst="rect">
            <a:avLst/>
          </a:prstGeom>
          <a:noFill/>
        </p:spPr>
        <p:txBody>
          <a:bodyPr wrap="square" rtlCol="1">
            <a:spAutoFit/>
          </a:bodyPr>
          <a:lstStyle/>
          <a:p>
            <a:r>
              <a:rPr lang="en-US" b="1" dirty="0" smtClean="0">
                <a:latin typeface="Times New Roman" panose="02020603050405020304" pitchFamily="18" charset="0"/>
                <a:cs typeface="Times New Roman" panose="02020603050405020304" pitchFamily="18" charset="0"/>
              </a:rPr>
              <a:t>World Symposium of Orthopaedics 2022                    </a:t>
            </a:r>
            <a:endParaRPr lang="fa-IR"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981307" y="1200394"/>
            <a:ext cx="10727763" cy="5534943"/>
          </a:xfr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a:normAutofit/>
          </a:bodyPr>
          <a:lstStyle/>
          <a:p>
            <a:pPr marL="0" indent="0" algn="l" rtl="0">
              <a:lnSpc>
                <a:spcPct val="150000"/>
              </a:lnSpc>
              <a:buNone/>
            </a:pPr>
            <a:r>
              <a:rPr lang="en-US" sz="2400" b="1" dirty="0" smtClean="0">
                <a:latin typeface="Times New Roman" panose="02020603050405020304" pitchFamily="18" charset="0"/>
                <a:cs typeface="Times New Roman" panose="02020603050405020304" pitchFamily="18" charset="0"/>
              </a:rPr>
              <a:t>Case Presentation: </a:t>
            </a:r>
          </a:p>
          <a:p>
            <a:pPr algn="l" rtl="0">
              <a:lnSpc>
                <a:spcPct val="150000"/>
              </a:lnSpc>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 32-year-old otherwise healthy man presented with an</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1600" dirty="0" smtClean="0">
                <a:solidFill>
                  <a:schemeClr val="tx1"/>
                </a:solidFill>
                <a:latin typeface="Times New Roman" panose="02020603050405020304" pitchFamily="18" charset="0"/>
                <a:cs typeface="Times New Roman" panose="02020603050405020304" pitchFamily="18" charset="0"/>
              </a:rPr>
              <a:t>8-year</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tender refractory </a:t>
            </a:r>
            <a:r>
              <a:rPr lang="en-US" sz="1600" dirty="0" smtClean="0">
                <a:latin typeface="Times New Roman" panose="02020603050405020304" pitchFamily="18" charset="0"/>
                <a:cs typeface="Times New Roman" panose="02020603050405020304" pitchFamily="18" charset="0"/>
              </a:rPr>
              <a:t>skin lesion on right middle finger</a:t>
            </a:r>
          </a:p>
          <a:p>
            <a:pPr algn="l" rtl="0">
              <a:lnSpc>
                <a:spcPct val="150000"/>
              </a:lnSpc>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 </a:t>
            </a:r>
            <a:r>
              <a:rPr lang="en-US" sz="1600" b="0" i="0" dirty="0" smtClean="0">
                <a:solidFill>
                  <a:srgbClr val="333333"/>
                </a:solidFill>
                <a:effectLst/>
                <a:latin typeface="Times New Roman" panose="02020603050405020304" pitchFamily="18" charset="0"/>
                <a:cs typeface="Times New Roman" panose="02020603050405020304" pitchFamily="18" charset="0"/>
              </a:rPr>
              <a:t>well-defined firm red-brown plaque with some nodularity measuring about 2 × 2 cm both in length and width </a:t>
            </a:r>
            <a:r>
              <a:rPr lang="en-US" sz="1600" b="1" i="0" dirty="0" smtClean="0">
                <a:solidFill>
                  <a:srgbClr val="333333"/>
                </a:solidFill>
                <a:effectLst/>
                <a:latin typeface="Times New Roman" panose="02020603050405020304" pitchFamily="18" charset="0"/>
                <a:cs typeface="Times New Roman" panose="02020603050405020304" pitchFamily="18" charset="0"/>
              </a:rPr>
              <a:t>( Fig 4)</a:t>
            </a:r>
          </a:p>
          <a:p>
            <a:pPr algn="l" rtl="0">
              <a:lnSpc>
                <a:spcPct val="150000"/>
              </a:lnSpc>
              <a:buFont typeface="Wingdings" panose="05000000000000000000" pitchFamily="2" charset="2"/>
              <a:buChar char="Ø"/>
            </a:pPr>
            <a:r>
              <a:rPr lang="en-US" sz="1600" dirty="0">
                <a:solidFill>
                  <a:srgbClr val="333333"/>
                </a:solidFill>
                <a:latin typeface="Times New Roman" panose="02020603050405020304" pitchFamily="18" charset="0"/>
                <a:cs typeface="Times New Roman" panose="02020603050405020304" pitchFamily="18" charset="0"/>
              </a:rPr>
              <a:t> </a:t>
            </a:r>
            <a:r>
              <a:rPr lang="en-US" sz="1600" b="0" i="0" dirty="0" smtClean="0">
                <a:solidFill>
                  <a:srgbClr val="333333"/>
                </a:solidFill>
                <a:effectLst/>
                <a:latin typeface="Times New Roman" panose="02020603050405020304" pitchFamily="18" charset="0"/>
                <a:cs typeface="Times New Roman" panose="02020603050405020304" pitchFamily="18" charset="0"/>
              </a:rPr>
              <a:t>just on the extensor surface of proximal interphalangeal joint</a:t>
            </a:r>
          </a:p>
          <a:p>
            <a:pPr algn="l" rtl="0">
              <a:lnSpc>
                <a:spcPct val="150000"/>
              </a:lnSpc>
              <a:buFont typeface="Wingdings" panose="05000000000000000000" pitchFamily="2" charset="2"/>
              <a:buChar char="Ø"/>
            </a:pPr>
            <a:r>
              <a:rPr lang="en-US" sz="1600" dirty="0">
                <a:solidFill>
                  <a:srgbClr val="333333"/>
                </a:solidFill>
                <a:latin typeface="Times New Roman" panose="02020603050405020304" pitchFamily="18" charset="0"/>
                <a:cs typeface="Times New Roman" panose="02020603050405020304" pitchFamily="18" charset="0"/>
              </a:rPr>
              <a:t> </a:t>
            </a:r>
            <a:r>
              <a:rPr lang="en-US" sz="1600" b="0" i="0" dirty="0" smtClean="0">
                <a:solidFill>
                  <a:srgbClr val="333333"/>
                </a:solidFill>
                <a:effectLst/>
                <a:latin typeface="Times New Roman" panose="02020603050405020304" pitchFamily="18" charset="0"/>
                <a:cs typeface="Times New Roman" panose="02020603050405020304" pitchFamily="18" charset="0"/>
              </a:rPr>
              <a:t>started as a small red plaque that reached to its current size within 1 year</a:t>
            </a:r>
          </a:p>
          <a:p>
            <a:pPr algn="l" rtl="0">
              <a:lnSpc>
                <a:spcPct val="150000"/>
              </a:lnSpc>
              <a:buFont typeface="Wingdings" panose="05000000000000000000" pitchFamily="2" charset="2"/>
              <a:buChar char="Ø"/>
            </a:pPr>
            <a:r>
              <a:rPr lang="en-US" sz="1600" dirty="0">
                <a:solidFill>
                  <a:srgbClr val="333333"/>
                </a:solidFill>
                <a:latin typeface="Times New Roman" panose="02020603050405020304" pitchFamily="18" charset="0"/>
                <a:cs typeface="Times New Roman" panose="02020603050405020304" pitchFamily="18" charset="0"/>
              </a:rPr>
              <a:t> </a:t>
            </a:r>
            <a:r>
              <a:rPr lang="en-US" sz="1600" b="0" i="0" dirty="0" smtClean="0">
                <a:solidFill>
                  <a:srgbClr val="333333"/>
                </a:solidFill>
                <a:effectLst/>
                <a:latin typeface="Times New Roman" panose="02020603050405020304" pitchFamily="18" charset="0"/>
                <a:cs typeface="Times New Roman" panose="02020603050405020304" pitchFamily="18" charset="0"/>
              </a:rPr>
              <a:t>Other examinations were unremarkable</a:t>
            </a:r>
          </a:p>
          <a:p>
            <a:pPr algn="l" rtl="0">
              <a:lnSpc>
                <a:spcPct val="150000"/>
              </a:lnSpc>
              <a:buFont typeface="Wingdings" panose="05000000000000000000" pitchFamily="2" charset="2"/>
              <a:buChar char="Ø"/>
            </a:pPr>
            <a:r>
              <a:rPr lang="en-US" sz="1600" dirty="0">
                <a:solidFill>
                  <a:srgbClr val="333333"/>
                </a:solidFill>
                <a:latin typeface="Times New Roman" panose="02020603050405020304" pitchFamily="18" charset="0"/>
                <a:cs typeface="Times New Roman" panose="02020603050405020304" pitchFamily="18" charset="0"/>
              </a:rPr>
              <a:t> </a:t>
            </a:r>
            <a:r>
              <a:rPr lang="en-US" sz="1600" b="0" i="0" dirty="0" smtClean="0">
                <a:solidFill>
                  <a:srgbClr val="333333"/>
                </a:solidFill>
                <a:effectLst/>
                <a:latin typeface="Times New Roman" panose="02020603050405020304" pitchFamily="18" charset="0"/>
                <a:cs typeface="Times New Roman" panose="02020603050405020304" pitchFamily="18" charset="0"/>
              </a:rPr>
              <a:t>He was not smoker and reported no alcohol or illicit drug use</a:t>
            </a:r>
          </a:p>
          <a:p>
            <a:pPr algn="l" rtl="0">
              <a:lnSpc>
                <a:spcPct val="150000"/>
              </a:lnSpc>
              <a:buFont typeface="Wingdings" panose="05000000000000000000" pitchFamily="2" charset="2"/>
              <a:buChar char="Ø"/>
            </a:pPr>
            <a:r>
              <a:rPr lang="en-US" sz="1600" dirty="0">
                <a:solidFill>
                  <a:srgbClr val="333333"/>
                </a:solidFill>
                <a:latin typeface="Times New Roman" panose="02020603050405020304" pitchFamily="18" charset="0"/>
                <a:cs typeface="Times New Roman" panose="02020603050405020304" pitchFamily="18" charset="0"/>
              </a:rPr>
              <a:t> </a:t>
            </a:r>
            <a:r>
              <a:rPr lang="en-US" sz="1600" dirty="0" smtClean="0">
                <a:solidFill>
                  <a:srgbClr val="333333"/>
                </a:solidFill>
                <a:latin typeface="Times New Roman" panose="02020603050405020304" pitchFamily="18" charset="0"/>
                <a:cs typeface="Times New Roman" panose="02020603050405020304" pitchFamily="18" charset="0"/>
              </a:rPr>
              <a:t>family history → </a:t>
            </a:r>
            <a:r>
              <a:rPr lang="en-US" sz="1600" dirty="0" smtClean="0">
                <a:solidFill>
                  <a:schemeClr val="accent1">
                    <a:lumMod val="75000"/>
                  </a:schemeClr>
                </a:solidFill>
                <a:latin typeface="Times New Roman" panose="02020603050405020304" pitchFamily="18" charset="0"/>
                <a:cs typeface="Times New Roman" panose="02020603050405020304" pitchFamily="18" charset="0"/>
              </a:rPr>
              <a:t>polymyalgia rheumatica </a:t>
            </a:r>
            <a:r>
              <a:rPr lang="en-US" sz="1600" dirty="0" smtClean="0">
                <a:solidFill>
                  <a:srgbClr val="333333"/>
                </a:solidFill>
                <a:latin typeface="Times New Roman" panose="02020603050405020304" pitchFamily="18" charset="0"/>
                <a:cs typeface="Times New Roman" panose="02020603050405020304" pitchFamily="18" charset="0"/>
              </a:rPr>
              <a:t>in his mother</a:t>
            </a:r>
          </a:p>
          <a:p>
            <a:pPr algn="l" rtl="0">
              <a:lnSpc>
                <a:spcPct val="150000"/>
              </a:lnSpc>
              <a:buFont typeface="Wingdings" panose="05000000000000000000" pitchFamily="2" charset="2"/>
              <a:buChar char="Ø"/>
            </a:pPr>
            <a:r>
              <a:rPr lang="en-US" sz="1600" dirty="0">
                <a:solidFill>
                  <a:srgbClr val="333333"/>
                </a:solidFill>
                <a:latin typeface="Times New Roman" panose="02020603050405020304" pitchFamily="18" charset="0"/>
                <a:cs typeface="Times New Roman" panose="02020603050405020304" pitchFamily="18" charset="0"/>
              </a:rPr>
              <a:t> </a:t>
            </a:r>
            <a:r>
              <a:rPr lang="en-US" sz="1600" dirty="0" smtClean="0">
                <a:solidFill>
                  <a:srgbClr val="333333"/>
                </a:solidFill>
                <a:latin typeface="Times New Roman" panose="02020603050405020304" pitchFamily="18" charset="0"/>
                <a:cs typeface="Times New Roman" panose="02020603050405020304" pitchFamily="18" charset="0"/>
              </a:rPr>
              <a:t>no response to local treatments and also oral corticosteroids</a:t>
            </a:r>
          </a:p>
          <a:p>
            <a:pPr algn="l" rtl="0">
              <a:lnSpc>
                <a:spcPct val="150000"/>
              </a:lnSpc>
              <a:buFont typeface="Wingdings" panose="05000000000000000000" pitchFamily="2" charset="2"/>
              <a:buChar char="Ø"/>
            </a:pPr>
            <a:r>
              <a:rPr lang="en-US" sz="1600" dirty="0">
                <a:solidFill>
                  <a:srgbClr val="333333"/>
                </a:solidFill>
                <a:latin typeface="Times New Roman" panose="02020603050405020304" pitchFamily="18" charset="0"/>
                <a:cs typeface="Times New Roman" panose="02020603050405020304" pitchFamily="18" charset="0"/>
              </a:rPr>
              <a:t> </a:t>
            </a:r>
            <a:r>
              <a:rPr lang="en-US" sz="1600" dirty="0" smtClean="0">
                <a:solidFill>
                  <a:srgbClr val="333333"/>
                </a:solidFill>
                <a:latin typeface="Times New Roman" panose="02020603050405020304" pitchFamily="18" charset="0"/>
                <a:cs typeface="Times New Roman" panose="02020603050405020304" pitchFamily="18" charset="0"/>
              </a:rPr>
              <a:t>a non-diagnostic biopsy 3 years ago</a:t>
            </a:r>
          </a:p>
          <a:p>
            <a:pPr marL="0" indent="0" algn="l" rtl="0">
              <a:lnSpc>
                <a:spcPct val="150000"/>
              </a:lnSpc>
              <a:buNone/>
            </a:pPr>
            <a:endParaRPr lang="fa-IR" sz="18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dirty="0" smtClean="0"/>
              <a:t>9 December 2022         </a:t>
            </a:r>
            <a:endParaRPr lang="fa-IR" dirty="0"/>
          </a:p>
        </p:txBody>
      </p:sp>
      <p:sp>
        <p:nvSpPr>
          <p:cNvPr id="6" name="Footer Placeholder 5"/>
          <p:cNvSpPr>
            <a:spLocks noGrp="1"/>
          </p:cNvSpPr>
          <p:nvPr>
            <p:ph type="ftr" sz="quarter" idx="11"/>
          </p:nvPr>
        </p:nvSpPr>
        <p:spPr/>
        <p:txBody>
          <a:bodyPr/>
          <a:lstStyle/>
          <a:p>
            <a:r>
              <a:rPr lang="en-US" dirty="0" smtClean="0"/>
              <a:t>Fakhreddin Sabooniha</a:t>
            </a:r>
            <a:endParaRPr lang="fa-IR" dirty="0"/>
          </a:p>
        </p:txBody>
      </p:sp>
      <p:sp>
        <p:nvSpPr>
          <p:cNvPr id="7" name="Slide Number Placeholder 6"/>
          <p:cNvSpPr>
            <a:spLocks noGrp="1"/>
          </p:cNvSpPr>
          <p:nvPr>
            <p:ph type="sldNum" sz="quarter" idx="12"/>
          </p:nvPr>
        </p:nvSpPr>
        <p:spPr/>
        <p:txBody>
          <a:bodyPr/>
          <a:lstStyle/>
          <a:p>
            <a:r>
              <a:rPr lang="en-US" dirty="0" smtClean="0"/>
              <a:t>15</a:t>
            </a:r>
            <a:endParaRPr lang="fa-IR" dirty="0"/>
          </a:p>
        </p:txBody>
      </p:sp>
    </p:spTree>
    <p:extLst>
      <p:ext uri="{BB962C8B-B14F-4D97-AF65-F5344CB8AC3E}">
        <p14:creationId xmlns:p14="http://schemas.microsoft.com/office/powerpoint/2010/main" val="430066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50" t="10377" r="90288" b="81108"/>
          <a:stretch/>
        </p:blipFill>
        <p:spPr>
          <a:xfrm>
            <a:off x="0" y="122662"/>
            <a:ext cx="1237785" cy="776651"/>
          </a:xfrm>
          <a:prstGeom prst="rect">
            <a:avLst/>
          </a:prstGeom>
        </p:spPr>
      </p:pic>
      <p:sp>
        <p:nvSpPr>
          <p:cNvPr id="3" name="TextBox 2"/>
          <p:cNvSpPr txBox="1"/>
          <p:nvPr/>
        </p:nvSpPr>
        <p:spPr>
          <a:xfrm>
            <a:off x="970156" y="379141"/>
            <a:ext cx="5207619" cy="369332"/>
          </a:xfrm>
          <a:prstGeom prst="rect">
            <a:avLst/>
          </a:prstGeom>
          <a:noFill/>
        </p:spPr>
        <p:txBody>
          <a:bodyPr wrap="square" rtlCol="1">
            <a:spAutoFit/>
          </a:bodyPr>
          <a:lstStyle/>
          <a:p>
            <a:r>
              <a:rPr lang="en-US" b="1" dirty="0" smtClean="0">
                <a:latin typeface="Times New Roman" panose="02020603050405020304" pitchFamily="18" charset="0"/>
                <a:cs typeface="Times New Roman" panose="02020603050405020304" pitchFamily="18" charset="0"/>
              </a:rPr>
              <a:t>World Symposium on Orthopaedics 2022                 </a:t>
            </a:r>
            <a:endParaRPr lang="fa-IR"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970156" y="1155792"/>
            <a:ext cx="10928194" cy="5021171"/>
          </a:xfr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algn="l" rtl="0">
              <a:lnSpc>
                <a:spcPct val="150000"/>
              </a:lnSpc>
              <a:buFont typeface="Wingdings" panose="05000000000000000000" pitchFamily="2" charset="2"/>
              <a:buChar char="§"/>
            </a:pPr>
            <a:r>
              <a:rPr lang="en-US" sz="1600" dirty="0" smtClean="0"/>
              <a:t>CBC ,U/A,ESR and CRP </a:t>
            </a:r>
            <a:r>
              <a:rPr lang="en-US" sz="1600" dirty="0" smtClean="0">
                <a:latin typeface="Times New Roman" panose="02020603050405020304" pitchFamily="18" charset="0"/>
                <a:cs typeface="Times New Roman" panose="02020603050405020304" pitchFamily="18" charset="0"/>
              </a:rPr>
              <a:t>→</a:t>
            </a:r>
            <a:r>
              <a:rPr lang="en-US" sz="1600" dirty="0" smtClean="0"/>
              <a:t>normal</a:t>
            </a:r>
          </a:p>
          <a:p>
            <a:pPr algn="l" rtl="0">
              <a:lnSpc>
                <a:spcPct val="150000"/>
              </a:lnSpc>
              <a:buFont typeface="Wingdings" panose="05000000000000000000" pitchFamily="2" charset="2"/>
              <a:buChar char="§"/>
            </a:pPr>
            <a:r>
              <a:rPr lang="en-US" sz="1600" dirty="0" smtClean="0"/>
              <a:t>HIV,HCV,HBV serology </a:t>
            </a:r>
            <a:r>
              <a:rPr lang="en-US" sz="1600" dirty="0" smtClean="0">
                <a:latin typeface="Times New Roman" panose="02020603050405020304" pitchFamily="18" charset="0"/>
                <a:cs typeface="Times New Roman" panose="02020603050405020304" pitchFamily="18" charset="0"/>
              </a:rPr>
              <a:t>→</a:t>
            </a:r>
            <a:r>
              <a:rPr lang="en-US" sz="1600" dirty="0" smtClean="0"/>
              <a:t> negative</a:t>
            </a:r>
          </a:p>
          <a:p>
            <a:pPr algn="l" rtl="0">
              <a:lnSpc>
                <a:spcPct val="150000"/>
              </a:lnSpc>
              <a:buFont typeface="Wingdings" panose="05000000000000000000" pitchFamily="2" charset="2"/>
              <a:buChar char="§"/>
            </a:pPr>
            <a:r>
              <a:rPr lang="en-US" sz="1600" dirty="0" smtClean="0"/>
              <a:t> ANA ,ANCA , RF, anti CCP,antiphospholipid antibodies </a:t>
            </a:r>
            <a:r>
              <a:rPr lang="en-US" sz="1600" dirty="0" smtClean="0">
                <a:latin typeface="Times New Roman" panose="02020603050405020304" pitchFamily="18" charset="0"/>
                <a:cs typeface="Times New Roman" panose="02020603050405020304" pitchFamily="18" charset="0"/>
              </a:rPr>
              <a:t>→negative</a:t>
            </a:r>
          </a:p>
          <a:p>
            <a:pPr algn="l" rtl="0">
              <a:lnSpc>
                <a:spcPct val="150000"/>
              </a:lnSpc>
              <a:buFont typeface="Wingdings" panose="05000000000000000000" pitchFamily="2" charset="2"/>
              <a:buChar char="§"/>
            </a:pPr>
            <a:r>
              <a:rPr lang="en-US" sz="1600" dirty="0" smtClean="0">
                <a:latin typeface="Times New Roman" panose="02020603050405020304" pitchFamily="18" charset="0"/>
                <a:cs typeface="Times New Roman" panose="02020603050405020304" pitchFamily="18" charset="0"/>
              </a:rPr>
              <a:t>CXR → normal</a:t>
            </a:r>
            <a:endParaRPr lang="en-US" sz="1600" dirty="0" smtClean="0"/>
          </a:p>
          <a:p>
            <a:pPr algn="l" rtl="0">
              <a:lnSpc>
                <a:spcPct val="150000"/>
              </a:lnSpc>
              <a:buFont typeface="Wingdings" panose="05000000000000000000" pitchFamily="2" charset="2"/>
              <a:buChar char="§"/>
            </a:pPr>
            <a:r>
              <a:rPr lang="en-US" sz="1600" dirty="0"/>
              <a:t> </a:t>
            </a:r>
            <a:r>
              <a:rPr lang="en-US" sz="1600" dirty="0" smtClean="0"/>
              <a:t>no monoclonal band was detected</a:t>
            </a:r>
          </a:p>
          <a:p>
            <a:pPr algn="l" rtl="0">
              <a:lnSpc>
                <a:spcPct val="150000"/>
              </a:lnSpc>
              <a:buFont typeface="Wingdings" panose="05000000000000000000" pitchFamily="2" charset="2"/>
              <a:buChar char="§"/>
            </a:pPr>
            <a:r>
              <a:rPr lang="en-US" sz="1600" dirty="0"/>
              <a:t> </a:t>
            </a:r>
            <a:r>
              <a:rPr lang="en-US" sz="1600" dirty="0" smtClean="0"/>
              <a:t>a clinical diagnosis of EED was made based on :</a:t>
            </a:r>
          </a:p>
          <a:p>
            <a:pPr marL="0" indent="0" algn="l" rtl="0">
              <a:lnSpc>
                <a:spcPct val="150000"/>
              </a:lnSpc>
              <a:buNone/>
            </a:pPr>
            <a:r>
              <a:rPr lang="en-US" sz="1600" dirty="0" smtClean="0"/>
              <a:t>                                                                                        ○ location</a:t>
            </a:r>
          </a:p>
          <a:p>
            <a:pPr marL="0" indent="0" algn="l" rtl="0">
              <a:lnSpc>
                <a:spcPct val="150000"/>
              </a:lnSpc>
              <a:buNone/>
            </a:pPr>
            <a:r>
              <a:rPr lang="en-US" sz="1600" dirty="0"/>
              <a:t> </a:t>
            </a:r>
            <a:r>
              <a:rPr lang="en-US" sz="1600" dirty="0" smtClean="0"/>
              <a:t>                                                                                       ○ color and appearance</a:t>
            </a:r>
          </a:p>
          <a:p>
            <a:pPr marL="0" indent="0" algn="l" rtl="0">
              <a:lnSpc>
                <a:spcPct val="150000"/>
              </a:lnSpc>
              <a:buNone/>
            </a:pPr>
            <a:r>
              <a:rPr lang="en-US" sz="1600" dirty="0"/>
              <a:t> </a:t>
            </a:r>
            <a:r>
              <a:rPr lang="en-US" sz="1600" dirty="0" smtClean="0"/>
              <a:t>                                                                                       ○ refractoriness to common treatments</a:t>
            </a:r>
          </a:p>
          <a:p>
            <a:pPr marL="0" indent="0" algn="l" rtl="0">
              <a:lnSpc>
                <a:spcPct val="150000"/>
              </a:lnSpc>
              <a:buNone/>
            </a:pPr>
            <a:r>
              <a:rPr lang="en-US" sz="1600" dirty="0"/>
              <a:t> </a:t>
            </a:r>
            <a:r>
              <a:rPr lang="en-US" sz="1600" dirty="0" smtClean="0"/>
              <a:t>                                                                                       ○ familial history of autoimmune diseases</a:t>
            </a:r>
          </a:p>
          <a:p>
            <a:pPr algn="l" rtl="0">
              <a:lnSpc>
                <a:spcPct val="150000"/>
              </a:lnSpc>
              <a:buFont typeface="Wingdings" panose="05000000000000000000" pitchFamily="2" charset="2"/>
              <a:buChar char="§"/>
            </a:pPr>
            <a:r>
              <a:rPr lang="en-US" sz="1600" dirty="0" smtClean="0"/>
              <a:t> </a:t>
            </a:r>
            <a:r>
              <a:rPr lang="en-US" sz="1600" b="0" i="0" dirty="0" smtClean="0">
                <a:solidFill>
                  <a:srgbClr val="333333"/>
                </a:solidFill>
                <a:effectLst/>
                <a:latin typeface="Georgia" panose="02040502050405020303" pitchFamily="18" charset="0"/>
              </a:rPr>
              <a:t>dapsone 100 mg BID started </a:t>
            </a:r>
            <a:r>
              <a:rPr lang="en-US" sz="1600" b="0" i="0" dirty="0" smtClean="0">
                <a:solidFill>
                  <a:srgbClr val="333333"/>
                </a:solidFill>
                <a:effectLst/>
                <a:latin typeface="Times New Roman" panose="02020603050405020304" pitchFamily="18" charset="0"/>
                <a:cs typeface="Times New Roman" panose="02020603050405020304" pitchFamily="18" charset="0"/>
              </a:rPr>
              <a:t>→</a:t>
            </a:r>
            <a:r>
              <a:rPr lang="en-US" sz="1600" b="0" i="0" dirty="0" smtClean="0">
                <a:solidFill>
                  <a:srgbClr val="333333"/>
                </a:solidFill>
                <a:effectLst/>
                <a:latin typeface="Georgia" panose="02040502050405020303" pitchFamily="18" charset="0"/>
              </a:rPr>
              <a:t> significant resolution of the lesion within 2 weeks </a:t>
            </a:r>
            <a:r>
              <a:rPr lang="en-US" sz="1600" b="0" i="0" dirty="0" smtClean="0">
                <a:solidFill>
                  <a:srgbClr val="333333"/>
                </a:solidFill>
                <a:effectLst/>
                <a:latin typeface="Times New Roman" panose="02020603050405020304" pitchFamily="18" charset="0"/>
                <a:cs typeface="Times New Roman" panose="02020603050405020304" pitchFamily="18" charset="0"/>
              </a:rPr>
              <a:t>→ no recurrence after 3 years(</a:t>
            </a:r>
            <a:r>
              <a:rPr lang="en-US" sz="1600" b="1" i="0" dirty="0" smtClean="0">
                <a:solidFill>
                  <a:srgbClr val="333333"/>
                </a:solidFill>
                <a:effectLst/>
                <a:latin typeface="Times New Roman" panose="02020603050405020304" pitchFamily="18" charset="0"/>
                <a:cs typeface="Times New Roman" panose="02020603050405020304" pitchFamily="18" charset="0"/>
              </a:rPr>
              <a:t> Fig.5&amp;6</a:t>
            </a:r>
            <a:r>
              <a:rPr lang="en-US" sz="1600" b="0" i="0" dirty="0" smtClean="0">
                <a:solidFill>
                  <a:srgbClr val="333333"/>
                </a:solidFill>
                <a:effectLst/>
                <a:latin typeface="Times New Roman" panose="02020603050405020304" pitchFamily="18" charset="0"/>
                <a:cs typeface="Times New Roman" panose="02020603050405020304" pitchFamily="18" charset="0"/>
              </a:rPr>
              <a:t>)</a:t>
            </a:r>
            <a:endParaRPr lang="en-US" sz="1600" dirty="0" smtClean="0"/>
          </a:p>
          <a:p>
            <a:pPr marL="0" indent="0" algn="l" rtl="0">
              <a:lnSpc>
                <a:spcPct val="150000"/>
              </a:lnSpc>
              <a:buNone/>
            </a:pPr>
            <a:endParaRPr lang="en-US" sz="1800" dirty="0" smtClean="0"/>
          </a:p>
        </p:txBody>
      </p:sp>
      <p:sp>
        <p:nvSpPr>
          <p:cNvPr id="4" name="Date Placeholder 3"/>
          <p:cNvSpPr>
            <a:spLocks noGrp="1"/>
          </p:cNvSpPr>
          <p:nvPr>
            <p:ph type="dt" sz="half" idx="10"/>
          </p:nvPr>
        </p:nvSpPr>
        <p:spPr/>
        <p:txBody>
          <a:bodyPr/>
          <a:lstStyle/>
          <a:p>
            <a:r>
              <a:rPr lang="en-US" dirty="0" smtClean="0"/>
              <a:t>9 December 2022             </a:t>
            </a:r>
            <a:endParaRPr lang="fa-IR" dirty="0"/>
          </a:p>
        </p:txBody>
      </p:sp>
      <p:sp>
        <p:nvSpPr>
          <p:cNvPr id="6" name="Footer Placeholder 5"/>
          <p:cNvSpPr>
            <a:spLocks noGrp="1"/>
          </p:cNvSpPr>
          <p:nvPr>
            <p:ph type="ftr" sz="quarter" idx="11"/>
          </p:nvPr>
        </p:nvSpPr>
        <p:spPr/>
        <p:txBody>
          <a:bodyPr/>
          <a:lstStyle/>
          <a:p>
            <a:r>
              <a:rPr lang="en-US" dirty="0" smtClean="0"/>
              <a:t>Fakhreddin Sabooniha</a:t>
            </a:r>
            <a:endParaRPr lang="fa-IR" dirty="0"/>
          </a:p>
        </p:txBody>
      </p:sp>
      <p:sp>
        <p:nvSpPr>
          <p:cNvPr id="7" name="Slide Number Placeholder 6"/>
          <p:cNvSpPr>
            <a:spLocks noGrp="1"/>
          </p:cNvSpPr>
          <p:nvPr>
            <p:ph type="sldNum" sz="quarter" idx="12"/>
          </p:nvPr>
        </p:nvSpPr>
        <p:spPr/>
        <p:txBody>
          <a:bodyPr/>
          <a:lstStyle/>
          <a:p>
            <a:r>
              <a:rPr lang="en-US" dirty="0" smtClean="0"/>
              <a:t>16</a:t>
            </a:r>
            <a:endParaRPr lang="fa-IR" dirty="0"/>
          </a:p>
        </p:txBody>
      </p:sp>
    </p:spTree>
    <p:extLst>
      <p:ext uri="{BB962C8B-B14F-4D97-AF65-F5344CB8AC3E}">
        <p14:creationId xmlns:p14="http://schemas.microsoft.com/office/powerpoint/2010/main" val="32187248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Effect transition="in" filter="fade">
                                      <p:cBhvr>
                                        <p:cTn id="44" dur="1000"/>
                                        <p:tgtEl>
                                          <p:spTgt spid="5">
                                            <p:txEl>
                                              <p:pRg st="7" end="7"/>
                                            </p:txEl>
                                          </p:spTgt>
                                        </p:tgtEl>
                                      </p:cBhvr>
                                    </p:animEffect>
                                    <p:anim calcmode="lin" valueType="num">
                                      <p:cBhvr>
                                        <p:cTn id="4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Effect transition="in" filter="fade">
                                      <p:cBhvr>
                                        <p:cTn id="51" dur="1000"/>
                                        <p:tgtEl>
                                          <p:spTgt spid="5">
                                            <p:txEl>
                                              <p:pRg st="8" end="8"/>
                                            </p:txEl>
                                          </p:spTgt>
                                        </p:tgtEl>
                                      </p:cBhvr>
                                    </p:animEffect>
                                    <p:anim calcmode="lin" valueType="num">
                                      <p:cBhvr>
                                        <p:cTn id="5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5">
                                            <p:txEl>
                                              <p:pRg st="9" end="9"/>
                                            </p:txEl>
                                          </p:spTgt>
                                        </p:tgtEl>
                                        <p:attrNameLst>
                                          <p:attrName>style.visibility</p:attrName>
                                        </p:attrNameLst>
                                      </p:cBhvr>
                                      <p:to>
                                        <p:strVal val="visible"/>
                                      </p:to>
                                    </p:set>
                                    <p:animEffect transition="in" filter="fade">
                                      <p:cBhvr>
                                        <p:cTn id="58" dur="1000"/>
                                        <p:tgtEl>
                                          <p:spTgt spid="5">
                                            <p:txEl>
                                              <p:pRg st="9" end="9"/>
                                            </p:txEl>
                                          </p:spTgt>
                                        </p:tgtEl>
                                      </p:cBhvr>
                                    </p:animEffect>
                                    <p:anim calcmode="lin" valueType="num">
                                      <p:cBhvr>
                                        <p:cTn id="59"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
                                            <p:txEl>
                                              <p:pRg st="10" end="10"/>
                                            </p:txEl>
                                          </p:spTgt>
                                        </p:tgtEl>
                                        <p:attrNameLst>
                                          <p:attrName>style.visibility</p:attrName>
                                        </p:attrNameLst>
                                      </p:cBhvr>
                                      <p:to>
                                        <p:strVal val="visible"/>
                                      </p:to>
                                    </p:set>
                                    <p:animEffect transition="in" filter="fade">
                                      <p:cBhvr>
                                        <p:cTn id="6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692246766"/>
              </p:ext>
            </p:extLst>
          </p:nvPr>
        </p:nvGraphicFramePr>
        <p:xfrm>
          <a:off x="2138083" y="1160060"/>
          <a:ext cx="7355541" cy="5630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rotWithShape="1">
          <a:blip r:embed="rId7"/>
          <a:srcRect l="1950" t="10377" r="90288" b="81108"/>
          <a:stretch/>
        </p:blipFill>
        <p:spPr>
          <a:xfrm>
            <a:off x="0" y="95003"/>
            <a:ext cx="1282390" cy="771896"/>
          </a:xfrm>
          <a:prstGeom prst="rect">
            <a:avLst/>
          </a:prstGeom>
        </p:spPr>
      </p:pic>
      <p:sp>
        <p:nvSpPr>
          <p:cNvPr id="6" name="TextBox 5"/>
          <p:cNvSpPr txBox="1"/>
          <p:nvPr/>
        </p:nvSpPr>
        <p:spPr>
          <a:xfrm>
            <a:off x="1008529" y="336176"/>
            <a:ext cx="5809129" cy="369332"/>
          </a:xfrm>
          <a:prstGeom prst="rect">
            <a:avLst/>
          </a:prstGeom>
          <a:noFill/>
        </p:spPr>
        <p:txBody>
          <a:bodyPr wrap="square" rtlCol="1">
            <a:spAutoFit/>
          </a:bodyPr>
          <a:lstStyle/>
          <a:p>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World symposium on Orthopedics 2022                          </a:t>
            </a:r>
            <a:endParaRPr lang="fa-IR" b="1"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r>
              <a:rPr lang="en-US" dirty="0" smtClean="0"/>
              <a:t>9 December 2022          </a:t>
            </a:r>
            <a:endParaRPr lang="fa-IR" dirty="0"/>
          </a:p>
        </p:txBody>
      </p:sp>
      <p:sp>
        <p:nvSpPr>
          <p:cNvPr id="3" name="Footer Placeholder 2"/>
          <p:cNvSpPr>
            <a:spLocks noGrp="1"/>
          </p:cNvSpPr>
          <p:nvPr>
            <p:ph type="ftr" sz="quarter" idx="11"/>
          </p:nvPr>
        </p:nvSpPr>
        <p:spPr/>
        <p:txBody>
          <a:bodyPr/>
          <a:lstStyle/>
          <a:p>
            <a:r>
              <a:rPr lang="en-US" dirty="0" smtClean="0"/>
              <a:t>Fakhreddin Sabooniha</a:t>
            </a:r>
            <a:endParaRPr lang="fa-IR" dirty="0"/>
          </a:p>
        </p:txBody>
      </p:sp>
      <p:sp>
        <p:nvSpPr>
          <p:cNvPr id="5" name="Slide Number Placeholder 4"/>
          <p:cNvSpPr>
            <a:spLocks noGrp="1"/>
          </p:cNvSpPr>
          <p:nvPr>
            <p:ph type="sldNum" sz="quarter" idx="12"/>
          </p:nvPr>
        </p:nvSpPr>
        <p:spPr/>
        <p:txBody>
          <a:bodyPr/>
          <a:lstStyle/>
          <a:p>
            <a:r>
              <a:rPr lang="en-US" dirty="0" smtClean="0"/>
              <a:t>17</a:t>
            </a:r>
            <a:endParaRPr lang="fa-IR" dirty="0"/>
          </a:p>
        </p:txBody>
      </p:sp>
    </p:spTree>
    <p:extLst>
      <p:ext uri="{BB962C8B-B14F-4D97-AF65-F5344CB8AC3E}">
        <p14:creationId xmlns:p14="http://schemas.microsoft.com/office/powerpoint/2010/main" val="1086056003"/>
      </p:ext>
    </p:extLst>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50" t="10377" r="90288" b="81108"/>
          <a:stretch/>
        </p:blipFill>
        <p:spPr>
          <a:xfrm>
            <a:off x="0" y="95002"/>
            <a:ext cx="1282390" cy="771773"/>
          </a:xfrm>
          <a:prstGeom prst="rect">
            <a:avLst/>
          </a:prstGeom>
        </p:spPr>
      </p:pic>
      <p:sp>
        <p:nvSpPr>
          <p:cNvPr id="5" name="TextBox 4"/>
          <p:cNvSpPr txBox="1"/>
          <p:nvPr/>
        </p:nvSpPr>
        <p:spPr>
          <a:xfrm>
            <a:off x="1160060" y="286603"/>
            <a:ext cx="6032310" cy="369332"/>
          </a:xfrm>
          <a:prstGeom prst="rect">
            <a:avLst/>
          </a:prstGeom>
          <a:noFill/>
        </p:spPr>
        <p:txBody>
          <a:bodyPr wrap="square" rtlCol="1">
            <a:spAutoFit/>
          </a:bodyPr>
          <a:lstStyle/>
          <a:p>
            <a:r>
              <a:rPr lang="en-US" b="1" dirty="0" smtClean="0">
                <a:latin typeface="Times New Roman" panose="02020603050405020304" pitchFamily="18" charset="0"/>
                <a:cs typeface="Times New Roman" panose="02020603050405020304" pitchFamily="18" charset="0"/>
              </a:rPr>
              <a:t>World  Symposium on Orthopaedics 2022                               </a:t>
            </a:r>
            <a:endParaRPr lang="fa-IR" b="1" dirty="0">
              <a:latin typeface="Times New Roman" panose="02020603050405020304" pitchFamily="18" charset="0"/>
              <a:cs typeface="Times New Roman" panose="02020603050405020304" pitchFamily="18" charset="0"/>
            </a:endParaRPr>
          </a:p>
        </p:txBody>
      </p:sp>
      <p:sp>
        <p:nvSpPr>
          <p:cNvPr id="22" name="Title 21"/>
          <p:cNvSpPr>
            <a:spLocks noGrp="1"/>
          </p:cNvSpPr>
          <p:nvPr>
            <p:ph type="title"/>
          </p:nvPr>
        </p:nvSpPr>
        <p:spPr>
          <a:xfrm>
            <a:off x="839788" y="655935"/>
            <a:ext cx="10515600" cy="1034753"/>
          </a:xfrm>
        </p:spPr>
        <p:txBody>
          <a:bodyPr>
            <a:normAutofit/>
          </a:bodyPr>
          <a:lstStyle/>
          <a:p>
            <a:r>
              <a:rPr lang="en-US" sz="2000" b="1" dirty="0" smtClean="0">
                <a:latin typeface="Times New Roman" panose="02020603050405020304" pitchFamily="18" charset="0"/>
                <a:cs typeface="Times New Roman" panose="02020603050405020304" pitchFamily="18" charset="0"/>
              </a:rPr>
              <a:t>Fig5</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Significant reduction of the size of the lesion during </a:t>
            </a:r>
            <a:r>
              <a:rPr lang="en-US" sz="2000" dirty="0" smtClean="0">
                <a:latin typeface="Times New Roman" panose="02020603050405020304" pitchFamily="18" charset="0"/>
                <a:cs typeface="Times New Roman" panose="02020603050405020304" pitchFamily="18" charset="0"/>
              </a:rPr>
              <a:t>treatment                                </a:t>
            </a:r>
            <a:endParaRPr lang="fa-IR" sz="2000" dirty="0">
              <a:latin typeface="Times New Roman" panose="02020603050405020304" pitchFamily="18" charset="0"/>
              <a:cs typeface="Times New Roman" panose="02020603050405020304" pitchFamily="18" charset="0"/>
            </a:endParaRPr>
          </a:p>
        </p:txBody>
      </p:sp>
      <p:sp>
        <p:nvSpPr>
          <p:cNvPr id="23" name="Text Placeholder 22"/>
          <p:cNvSpPr>
            <a:spLocks noGrp="1"/>
          </p:cNvSpPr>
          <p:nvPr>
            <p:ph type="body" idx="1"/>
          </p:nvPr>
        </p:nvSpPr>
        <p:spPr/>
        <p:txBody>
          <a:bodyPr/>
          <a:lstStyle/>
          <a:p>
            <a:r>
              <a:rPr lang="en-US" dirty="0" smtClean="0"/>
              <a:t>First week              </a:t>
            </a:r>
            <a:endParaRPr lang="fa-IR" dirty="0"/>
          </a:p>
        </p:txBody>
      </p:sp>
      <p:pic>
        <p:nvPicPr>
          <p:cNvPr id="27" name="Content Placeholder 26"/>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264" t="2388" b="17235"/>
          <a:stretch/>
        </p:blipFill>
        <p:spPr>
          <a:xfrm>
            <a:off x="3163380" y="2715916"/>
            <a:ext cx="2025670" cy="2838724"/>
          </a:xfrm>
          <a:prstGeom prst="rect">
            <a:avLst/>
          </a:prstGeom>
          <a:ln>
            <a:noFill/>
          </a:ln>
          <a:effectLst>
            <a:outerShdw blurRad="292100" dist="139700" dir="2700000" algn="tl" rotWithShape="0">
              <a:srgbClr val="333333">
                <a:alpha val="65000"/>
              </a:srgbClr>
            </a:outerShdw>
          </a:effectLst>
        </p:spPr>
      </p:pic>
      <p:sp>
        <p:nvSpPr>
          <p:cNvPr id="25" name="Text Placeholder 24"/>
          <p:cNvSpPr>
            <a:spLocks noGrp="1"/>
          </p:cNvSpPr>
          <p:nvPr>
            <p:ph type="body" sz="quarter" idx="3"/>
          </p:nvPr>
        </p:nvSpPr>
        <p:spPr/>
        <p:txBody>
          <a:bodyPr/>
          <a:lstStyle/>
          <a:p>
            <a:r>
              <a:rPr lang="en-US" dirty="0" smtClean="0"/>
              <a:t>Second week                                                </a:t>
            </a:r>
            <a:endParaRPr lang="fa-IR" dirty="0"/>
          </a:p>
        </p:txBody>
      </p:sp>
      <p:pic>
        <p:nvPicPr>
          <p:cNvPr id="30" name="Content Placeholder 29"/>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l="5788" b="28346"/>
          <a:stretch/>
        </p:blipFill>
        <p:spPr>
          <a:xfrm>
            <a:off x="6172200" y="2715916"/>
            <a:ext cx="1952621" cy="2838724"/>
          </a:xfrm>
          <a:prstGeom prst="rect">
            <a:avLst/>
          </a:prstGeom>
          <a:ln>
            <a:noFill/>
          </a:ln>
          <a:effectLst>
            <a:outerShdw blurRad="292100" dist="139700" dir="2700000" algn="tl" rotWithShape="0">
              <a:srgbClr val="333333">
                <a:alpha val="65000"/>
              </a:srgbClr>
            </a:outerShdw>
          </a:effectLst>
        </p:spPr>
      </p:pic>
      <p:sp>
        <p:nvSpPr>
          <p:cNvPr id="3" name="Date Placeholder 2"/>
          <p:cNvSpPr>
            <a:spLocks noGrp="1"/>
          </p:cNvSpPr>
          <p:nvPr>
            <p:ph type="dt" sz="half" idx="10"/>
          </p:nvPr>
        </p:nvSpPr>
        <p:spPr/>
        <p:txBody>
          <a:bodyPr/>
          <a:lstStyle/>
          <a:p>
            <a:r>
              <a:rPr lang="en-US" dirty="0" smtClean="0"/>
              <a:t>9 December 2022            </a:t>
            </a:r>
            <a:endParaRPr lang="fa-IR" dirty="0"/>
          </a:p>
        </p:txBody>
      </p:sp>
      <p:sp>
        <p:nvSpPr>
          <p:cNvPr id="4" name="Footer Placeholder 3"/>
          <p:cNvSpPr>
            <a:spLocks noGrp="1"/>
          </p:cNvSpPr>
          <p:nvPr>
            <p:ph type="ftr" sz="quarter" idx="11"/>
          </p:nvPr>
        </p:nvSpPr>
        <p:spPr/>
        <p:txBody>
          <a:bodyPr/>
          <a:lstStyle/>
          <a:p>
            <a:r>
              <a:rPr lang="en-US" dirty="0" smtClean="0"/>
              <a:t>Fakhreddin Sabooniha</a:t>
            </a:r>
            <a:endParaRPr lang="fa-IR" dirty="0"/>
          </a:p>
        </p:txBody>
      </p:sp>
      <p:sp>
        <p:nvSpPr>
          <p:cNvPr id="6" name="Slide Number Placeholder 5"/>
          <p:cNvSpPr>
            <a:spLocks noGrp="1"/>
          </p:cNvSpPr>
          <p:nvPr>
            <p:ph type="sldNum" sz="quarter" idx="12"/>
          </p:nvPr>
        </p:nvSpPr>
        <p:spPr/>
        <p:txBody>
          <a:bodyPr/>
          <a:lstStyle/>
          <a:p>
            <a:r>
              <a:rPr lang="en-US" dirty="0" smtClean="0"/>
              <a:t>18</a:t>
            </a:r>
            <a:endParaRPr lang="fa-IR" dirty="0"/>
          </a:p>
        </p:txBody>
      </p:sp>
    </p:spTree>
    <p:extLst>
      <p:ext uri="{BB962C8B-B14F-4D97-AF65-F5344CB8AC3E}">
        <p14:creationId xmlns:p14="http://schemas.microsoft.com/office/powerpoint/2010/main" val="3157807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501" y="970156"/>
            <a:ext cx="10753299" cy="720532"/>
          </a:xfrm>
        </p:spPr>
        <p:txBody>
          <a:bodyPr>
            <a:normAutofit/>
          </a:bodyPr>
          <a:lstStyle/>
          <a:p>
            <a:r>
              <a:rPr lang="en-US" sz="1400" b="1" dirty="0" smtClean="0"/>
              <a:t>   </a:t>
            </a:r>
            <a:br>
              <a:rPr lang="en-US" sz="1400" b="1" dirty="0" smtClean="0"/>
            </a:br>
            <a:r>
              <a:rPr lang="en-US" sz="1400" b="1" dirty="0" smtClean="0">
                <a:latin typeface="Times New Roman" panose="02020603050405020304" pitchFamily="18" charset="0"/>
                <a:cs typeface="Times New Roman" panose="02020603050405020304" pitchFamily="18" charset="0"/>
              </a:rPr>
              <a:t>Fig 6</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Near-complete resolution of the lesion after 2 weeks of treatment with dapsone 100 mg BID without any recurrence after </a:t>
            </a:r>
            <a:r>
              <a:rPr lang="en-US" sz="1400" dirty="0" smtClean="0">
                <a:latin typeface="Times New Roman" panose="02020603050405020304" pitchFamily="18" charset="0"/>
                <a:cs typeface="Times New Roman" panose="02020603050405020304" pitchFamily="18" charset="0"/>
              </a:rPr>
              <a:t>3</a:t>
            </a:r>
            <a:r>
              <a:rPr lang="en-US" sz="1400" dirty="0">
                <a:latin typeface="Times New Roman" panose="02020603050405020304" pitchFamily="18" charset="0"/>
                <a:cs typeface="Times New Roman" panose="02020603050405020304" pitchFamily="18" charset="0"/>
              </a:rPr>
              <a:t> years of follow-up</a:t>
            </a:r>
            <a:endParaRPr lang="fa-IR" sz="1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l" rtl="0">
              <a:buNone/>
            </a:pPr>
            <a:r>
              <a:rPr lang="en-US" sz="1600" dirty="0">
                <a:solidFill>
                  <a:prstClr val="black"/>
                </a:solidFill>
                <a:latin typeface="Times New Roman" panose="02020603050405020304" pitchFamily="18" charset="0"/>
                <a:cs typeface="Times New Roman" panose="02020603050405020304" pitchFamily="18" charset="0"/>
              </a:rPr>
              <a:t> </a:t>
            </a:r>
            <a:endParaRPr lang="en-US" sz="2400" b="1" dirty="0" smtClean="0">
              <a:solidFill>
                <a:prstClr val="black"/>
              </a:solidFill>
              <a:latin typeface="Times New Roman" panose="02020603050405020304" pitchFamily="18" charset="0"/>
              <a:cs typeface="Times New Roman" panose="02020603050405020304" pitchFamily="18" charset="0"/>
            </a:endParaRPr>
          </a:p>
          <a:p>
            <a:pPr marL="0" indent="0" algn="l" rtl="0">
              <a:buNone/>
            </a:pPr>
            <a:r>
              <a:rPr lang="en-US" sz="1600" dirty="0" smtClean="0">
                <a:solidFill>
                  <a:prstClr val="black"/>
                </a:solidFill>
                <a:latin typeface="Times New Roman" panose="02020603050405020304" pitchFamily="18" charset="0"/>
                <a:cs typeface="Times New Roman" panose="02020603050405020304" pitchFamily="18" charset="0"/>
              </a:rPr>
              <a:t>                                                                     </a:t>
            </a:r>
          </a:p>
          <a:p>
            <a:pPr marL="0" indent="0" algn="l" rtl="0">
              <a:buNone/>
            </a:pPr>
            <a:r>
              <a:rPr lang="en-US" sz="1600" dirty="0">
                <a:solidFill>
                  <a:prstClr val="black"/>
                </a:solidFill>
                <a:latin typeface="Times New Roman" panose="02020603050405020304" pitchFamily="18" charset="0"/>
                <a:cs typeface="Times New Roman" panose="02020603050405020304" pitchFamily="18" charset="0"/>
              </a:rPr>
              <a:t> </a:t>
            </a:r>
            <a:r>
              <a:rPr lang="en-US" sz="1600" dirty="0" smtClean="0">
                <a:solidFill>
                  <a:prstClr val="black"/>
                </a:solidFill>
                <a:latin typeface="Times New Roman" panose="02020603050405020304" pitchFamily="18" charset="0"/>
                <a:cs typeface="Times New Roman" panose="02020603050405020304" pitchFamily="18" charset="0"/>
              </a:rPr>
              <a:t>                                         </a:t>
            </a:r>
          </a:p>
          <a:p>
            <a:pPr marL="0" indent="0" algn="l" rtl="0">
              <a:buNone/>
            </a:pPr>
            <a:r>
              <a:rPr lang="en-US" sz="1600" dirty="0">
                <a:solidFill>
                  <a:prstClr val="black"/>
                </a:solidFill>
                <a:latin typeface="Times New Roman" panose="02020603050405020304" pitchFamily="18" charset="0"/>
                <a:cs typeface="Times New Roman" panose="02020603050405020304" pitchFamily="18" charset="0"/>
              </a:rPr>
              <a:t> </a:t>
            </a:r>
            <a:r>
              <a:rPr lang="en-US" sz="1600" dirty="0" smtClean="0">
                <a:solidFill>
                  <a:prstClr val="black"/>
                </a:solidFill>
                <a:latin typeface="Times New Roman" panose="02020603050405020304" pitchFamily="18" charset="0"/>
                <a:cs typeface="Times New Roman" panose="02020603050405020304" pitchFamily="18" charset="0"/>
              </a:rPr>
              <a:t>                                        </a:t>
            </a:r>
            <a:endParaRPr lang="fa-IR" dirty="0"/>
          </a:p>
        </p:txBody>
      </p:sp>
      <p:pic>
        <p:nvPicPr>
          <p:cNvPr id="4" name="Picture 3"/>
          <p:cNvPicPr>
            <a:picLocks noChangeAspect="1"/>
          </p:cNvPicPr>
          <p:nvPr/>
        </p:nvPicPr>
        <p:blipFill rotWithShape="1">
          <a:blip r:embed="rId2"/>
          <a:srcRect l="1950" t="10377" r="90288" b="81108"/>
          <a:stretch/>
        </p:blipFill>
        <p:spPr>
          <a:xfrm>
            <a:off x="0" y="166254"/>
            <a:ext cx="1282390" cy="803902"/>
          </a:xfrm>
          <a:prstGeom prst="rect">
            <a:avLst/>
          </a:prstGeom>
        </p:spPr>
      </p:pic>
      <p:sp>
        <p:nvSpPr>
          <p:cNvPr id="5" name="TextBox 4"/>
          <p:cNvSpPr txBox="1"/>
          <p:nvPr/>
        </p:nvSpPr>
        <p:spPr>
          <a:xfrm>
            <a:off x="1059366" y="390293"/>
            <a:ext cx="4817327" cy="369332"/>
          </a:xfrm>
          <a:prstGeom prst="rect">
            <a:avLst/>
          </a:prstGeom>
          <a:noFill/>
        </p:spPr>
        <p:txBody>
          <a:bodyPr wrap="square" rtlCol="1">
            <a:spAutoFit/>
          </a:bodyPr>
          <a:lstStyle/>
          <a:p>
            <a:r>
              <a:rPr lang="en-US" b="1" dirty="0" smtClean="0">
                <a:latin typeface="Times New Roman" panose="02020603050405020304" pitchFamily="18" charset="0"/>
                <a:cs typeface="Times New Roman" panose="02020603050405020304" pitchFamily="18" charset="0"/>
              </a:rPr>
              <a:t>World Symposium on Orthopaedics 2022          </a:t>
            </a:r>
            <a:endParaRPr lang="fa-IR"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20494" b="19284"/>
          <a:stretch/>
        </p:blipFill>
        <p:spPr>
          <a:xfrm rot="16200000">
            <a:off x="4444880" y="1651721"/>
            <a:ext cx="3064539" cy="4994740"/>
          </a:xfrm>
          <a:prstGeom prst="rect">
            <a:avLst/>
          </a:prstGeom>
          <a:ln>
            <a:noFill/>
          </a:ln>
          <a:effectLst>
            <a:outerShdw blurRad="292100" dist="139700" dir="2700000" algn="tl" rotWithShape="0">
              <a:srgbClr val="333333">
                <a:alpha val="65000"/>
              </a:srgbClr>
            </a:outerShdw>
          </a:effectLst>
        </p:spPr>
      </p:pic>
      <p:sp>
        <p:nvSpPr>
          <p:cNvPr id="6" name="Date Placeholder 5"/>
          <p:cNvSpPr>
            <a:spLocks noGrp="1"/>
          </p:cNvSpPr>
          <p:nvPr>
            <p:ph type="dt" sz="half" idx="10"/>
          </p:nvPr>
        </p:nvSpPr>
        <p:spPr/>
        <p:txBody>
          <a:bodyPr/>
          <a:lstStyle/>
          <a:p>
            <a:r>
              <a:rPr lang="en-US" dirty="0" smtClean="0"/>
              <a:t>9 December 2022         </a:t>
            </a:r>
            <a:endParaRPr lang="fa-IR" dirty="0"/>
          </a:p>
        </p:txBody>
      </p:sp>
      <p:sp>
        <p:nvSpPr>
          <p:cNvPr id="8" name="Footer Placeholder 7"/>
          <p:cNvSpPr>
            <a:spLocks noGrp="1"/>
          </p:cNvSpPr>
          <p:nvPr>
            <p:ph type="ftr" sz="quarter" idx="11"/>
          </p:nvPr>
        </p:nvSpPr>
        <p:spPr/>
        <p:txBody>
          <a:bodyPr/>
          <a:lstStyle/>
          <a:p>
            <a:r>
              <a:rPr lang="en-US" dirty="0" smtClean="0"/>
              <a:t>Fakhreddin Sabooniha</a:t>
            </a:r>
            <a:endParaRPr lang="fa-IR" dirty="0"/>
          </a:p>
        </p:txBody>
      </p:sp>
      <p:sp>
        <p:nvSpPr>
          <p:cNvPr id="9" name="Slide Number Placeholder 8"/>
          <p:cNvSpPr>
            <a:spLocks noGrp="1"/>
          </p:cNvSpPr>
          <p:nvPr>
            <p:ph type="sldNum" sz="quarter" idx="12"/>
          </p:nvPr>
        </p:nvSpPr>
        <p:spPr/>
        <p:txBody>
          <a:bodyPr/>
          <a:lstStyle/>
          <a:p>
            <a:r>
              <a:rPr lang="en-US" dirty="0" smtClean="0"/>
              <a:t>19</a:t>
            </a:r>
            <a:endParaRPr lang="fa-IR" dirty="0"/>
          </a:p>
        </p:txBody>
      </p:sp>
    </p:spTree>
    <p:extLst>
      <p:ext uri="{BB962C8B-B14F-4D97-AF65-F5344CB8AC3E}">
        <p14:creationId xmlns:p14="http://schemas.microsoft.com/office/powerpoint/2010/main" val="576498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771896"/>
            <a:ext cx="11037125" cy="5405067"/>
          </a:xfrm>
        </p:spPr>
        <p:txBody>
          <a:bodyPr/>
          <a:lstStyle/>
          <a:p>
            <a:pPr marL="0" indent="0" algn="l" rtl="0">
              <a:buNone/>
            </a:pPr>
            <a:endParaRPr lang="en-US" dirty="0" smtClean="0"/>
          </a:p>
          <a:p>
            <a:pPr marL="0" indent="0" algn="l" rtl="0">
              <a:buNone/>
            </a:pPr>
            <a:r>
              <a:rPr lang="en-US" sz="4800" b="1" dirty="0" smtClean="0">
                <a:solidFill>
                  <a:srgbClr val="00B0F0"/>
                </a:solidFill>
                <a:latin typeface="Times New Roman" panose="02020603050405020304" pitchFamily="18" charset="0"/>
                <a:cs typeface="Times New Roman" panose="02020603050405020304" pitchFamily="18" charset="0"/>
              </a:rPr>
              <a:t>   “ All life is problem solving ”  </a:t>
            </a:r>
          </a:p>
          <a:p>
            <a:pPr marL="0" indent="0" algn="l" rtl="0">
              <a:buNone/>
            </a:pPr>
            <a:r>
              <a:rPr lang="en-US" b="1" i="1" dirty="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                                                                       </a:t>
            </a:r>
          </a:p>
          <a:p>
            <a:pPr marL="0" indent="0" algn="l" rtl="0">
              <a:buNone/>
            </a:pPr>
            <a:r>
              <a:rPr lang="en-US" b="1" i="1" dirty="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Sir Karl Raimund Popper</a:t>
            </a:r>
          </a:p>
          <a:p>
            <a:pPr marL="0" indent="0" algn="l" rtl="0">
              <a:buNone/>
            </a:pPr>
            <a:r>
              <a:rPr lang="en-US" sz="2400" b="1" i="1" dirty="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                                                                                                  </a:t>
            </a:r>
            <a:r>
              <a:rPr lang="en-US" sz="1600" b="1" i="1" dirty="0" smtClean="0">
                <a:latin typeface="Times New Roman" panose="02020603050405020304" pitchFamily="18" charset="0"/>
                <a:cs typeface="Times New Roman" panose="02020603050405020304" pitchFamily="18" charset="0"/>
              </a:rPr>
              <a:t>Austrian-British philosopher</a:t>
            </a:r>
          </a:p>
          <a:p>
            <a:pPr marL="0" indent="0" algn="l" rtl="0">
              <a:buNone/>
            </a:pPr>
            <a:r>
              <a:rPr lang="en-US" sz="1600" b="1" i="1" dirty="0">
                <a:latin typeface="Times New Roman" panose="02020603050405020304" pitchFamily="18" charset="0"/>
                <a:cs typeface="Times New Roman" panose="02020603050405020304" pitchFamily="18" charset="0"/>
              </a:rPr>
              <a:t> </a:t>
            </a:r>
            <a:r>
              <a:rPr lang="en-US" sz="1600" b="1" i="1" dirty="0" smtClean="0">
                <a:latin typeface="Times New Roman" panose="02020603050405020304" pitchFamily="18" charset="0"/>
                <a:cs typeface="Times New Roman" panose="02020603050405020304" pitchFamily="18" charset="0"/>
              </a:rPr>
              <a:t>                                                                                                                                                                   1902-1994</a:t>
            </a:r>
            <a:endParaRPr lang="fa-IR" sz="1600" b="1" i="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dirty="0" smtClean="0"/>
              <a:t>9 December 2022       </a:t>
            </a:r>
            <a:endParaRPr lang="fa-IR" dirty="0"/>
          </a:p>
        </p:txBody>
      </p:sp>
      <p:sp>
        <p:nvSpPr>
          <p:cNvPr id="5" name="Footer Placeholder 4"/>
          <p:cNvSpPr>
            <a:spLocks noGrp="1"/>
          </p:cNvSpPr>
          <p:nvPr>
            <p:ph type="ftr" sz="quarter" idx="11"/>
          </p:nvPr>
        </p:nvSpPr>
        <p:spPr/>
        <p:txBody>
          <a:bodyPr/>
          <a:lstStyle/>
          <a:p>
            <a:r>
              <a:rPr lang="en-US" dirty="0" smtClean="0"/>
              <a:t>Fakhreddin Sabooniha</a:t>
            </a:r>
            <a:endParaRPr lang="fa-IR" dirty="0"/>
          </a:p>
        </p:txBody>
      </p:sp>
      <p:sp>
        <p:nvSpPr>
          <p:cNvPr id="6" name="Slide Number Placeholder 5"/>
          <p:cNvSpPr>
            <a:spLocks noGrp="1"/>
          </p:cNvSpPr>
          <p:nvPr>
            <p:ph type="sldNum" sz="quarter" idx="12"/>
          </p:nvPr>
        </p:nvSpPr>
        <p:spPr/>
        <p:txBody>
          <a:bodyPr/>
          <a:lstStyle/>
          <a:p>
            <a:r>
              <a:rPr lang="en-US" dirty="0"/>
              <a:t>2</a:t>
            </a:r>
            <a:endParaRPr lang="fa-IR" dirty="0"/>
          </a:p>
        </p:txBody>
      </p:sp>
    </p:spTree>
    <p:extLst>
      <p:ext uri="{BB962C8B-B14F-4D97-AF65-F5344CB8AC3E}">
        <p14:creationId xmlns:p14="http://schemas.microsoft.com/office/powerpoint/2010/main" val="99346570"/>
      </p:ext>
    </p:extLst>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50" t="10377" r="90288" b="81108"/>
          <a:stretch/>
        </p:blipFill>
        <p:spPr>
          <a:xfrm>
            <a:off x="0" y="156116"/>
            <a:ext cx="1282390" cy="746409"/>
          </a:xfrm>
          <a:prstGeom prst="rect">
            <a:avLst/>
          </a:prstGeom>
        </p:spPr>
      </p:pic>
      <p:sp>
        <p:nvSpPr>
          <p:cNvPr id="3" name="TextBox 2"/>
          <p:cNvSpPr txBox="1"/>
          <p:nvPr/>
        </p:nvSpPr>
        <p:spPr>
          <a:xfrm>
            <a:off x="925552" y="401444"/>
            <a:ext cx="4560848" cy="369332"/>
          </a:xfrm>
          <a:prstGeom prst="rect">
            <a:avLst/>
          </a:prstGeom>
          <a:noFill/>
        </p:spPr>
        <p:txBody>
          <a:bodyPr wrap="square" rtlCol="1">
            <a:spAutoFit/>
          </a:bodyPr>
          <a:lstStyle/>
          <a:p>
            <a:r>
              <a:rPr lang="en-US" b="1" dirty="0" smtClean="0">
                <a:latin typeface="Times New Roman" panose="02020603050405020304" pitchFamily="18" charset="0"/>
                <a:cs typeface="Times New Roman" panose="02020603050405020304" pitchFamily="18" charset="0"/>
              </a:rPr>
              <a:t>World Symposium on Orthopaedics 2022     </a:t>
            </a:r>
            <a:endParaRPr lang="fa-IR"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593765" y="1016105"/>
            <a:ext cx="11174681" cy="5208496"/>
          </a:xfr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pPr marL="0" indent="0" algn="l" rtl="0">
              <a:lnSpc>
                <a:spcPct val="150000"/>
              </a:lnSpc>
              <a:buNone/>
            </a:pPr>
            <a:r>
              <a:rPr lang="en-US" sz="9600" b="1" dirty="0" smtClean="0">
                <a:latin typeface="Times New Roman" panose="02020603050405020304" pitchFamily="18" charset="0"/>
                <a:cs typeface="Times New Roman" panose="02020603050405020304" pitchFamily="18" charset="0"/>
              </a:rPr>
              <a:t>Clinical Pearls:</a:t>
            </a:r>
          </a:p>
          <a:p>
            <a:pPr marL="0" indent="0" algn="l" rtl="0">
              <a:lnSpc>
                <a:spcPct val="150000"/>
              </a:lnSpc>
              <a:buNone/>
            </a:pP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 </a:t>
            </a:r>
          </a:p>
          <a:p>
            <a:pPr algn="l" rtl="0">
              <a:lnSpc>
                <a:spcPct val="150000"/>
              </a:lnSpc>
              <a:buFont typeface="Wingdings" panose="05000000000000000000" pitchFamily="2" charset="2"/>
              <a:buChar char="q"/>
            </a:pPr>
            <a:r>
              <a:rPr lang="en-US" sz="6400" dirty="0" smtClean="0">
                <a:latin typeface="Times New Roman" panose="02020603050405020304" pitchFamily="18" charset="0"/>
                <a:cs typeface="Times New Roman" panose="02020603050405020304" pitchFamily="18" charset="0"/>
              </a:rPr>
              <a:t>  </a:t>
            </a:r>
            <a:r>
              <a:rPr lang="en-US" sz="6400" i="1" dirty="0" smtClean="0">
                <a:solidFill>
                  <a:schemeClr val="accent1">
                    <a:lumMod val="75000"/>
                  </a:schemeClr>
                </a:solidFill>
                <a:latin typeface="Times New Roman" panose="02020603050405020304" pitchFamily="18" charset="0"/>
                <a:cs typeface="Times New Roman" panose="02020603050405020304" pitchFamily="18" charset="0"/>
              </a:rPr>
              <a:t>EED should be considered in DDx of any refractory lesion on characteristic skin sites </a:t>
            </a:r>
            <a:r>
              <a:rPr lang="en-US" sz="6400" dirty="0" smtClean="0">
                <a:latin typeface="Times New Roman" panose="02020603050405020304" pitchFamily="18" charset="0"/>
                <a:cs typeface="Times New Roman" panose="02020603050405020304" pitchFamily="18" charset="0"/>
              </a:rPr>
              <a:t>due to:</a:t>
            </a:r>
          </a:p>
          <a:p>
            <a:pPr marL="0" indent="0" algn="l" rtl="0">
              <a:lnSpc>
                <a:spcPct val="150000"/>
              </a:lnSpc>
              <a:buNone/>
            </a:pPr>
            <a:r>
              <a:rPr lang="en-US" sz="6400" dirty="0" smtClean="0">
                <a:latin typeface="Times New Roman" panose="02020603050405020304" pitchFamily="18" charset="0"/>
                <a:cs typeface="Times New Roman" panose="02020603050405020304" pitchFamily="18" charset="0"/>
              </a:rPr>
              <a:t>                                                                                                                   ○ atypical presentations</a:t>
            </a:r>
          </a:p>
          <a:p>
            <a:pPr marL="0" indent="0" algn="l" rtl="0">
              <a:lnSpc>
                <a:spcPct val="150000"/>
              </a:lnSpc>
              <a:buNone/>
            </a:pPr>
            <a:r>
              <a:rPr lang="en-US" sz="6400" dirty="0">
                <a:latin typeface="Times New Roman" panose="02020603050405020304" pitchFamily="18" charset="0"/>
                <a:cs typeface="Times New Roman" panose="02020603050405020304" pitchFamily="18" charset="0"/>
              </a:rPr>
              <a:t> </a:t>
            </a:r>
            <a:r>
              <a:rPr lang="en-US" sz="6400" dirty="0" smtClean="0">
                <a:latin typeface="Times New Roman" panose="02020603050405020304" pitchFamily="18" charset="0"/>
                <a:cs typeface="Times New Roman" panose="02020603050405020304" pitchFamily="18" charset="0"/>
              </a:rPr>
              <a:t>                                                                                                                  ○ its rarity</a:t>
            </a:r>
          </a:p>
          <a:p>
            <a:pPr marL="0" indent="0" algn="l" rtl="0">
              <a:lnSpc>
                <a:spcPct val="150000"/>
              </a:lnSpc>
              <a:buNone/>
            </a:pPr>
            <a:r>
              <a:rPr lang="en-US" sz="6400" dirty="0">
                <a:latin typeface="Times New Roman" panose="02020603050405020304" pitchFamily="18" charset="0"/>
                <a:cs typeface="Times New Roman" panose="02020603050405020304" pitchFamily="18" charset="0"/>
              </a:rPr>
              <a:t> </a:t>
            </a:r>
            <a:r>
              <a:rPr lang="en-US" sz="6400" dirty="0" smtClean="0">
                <a:latin typeface="Times New Roman" panose="02020603050405020304" pitchFamily="18" charset="0"/>
                <a:cs typeface="Times New Roman" panose="02020603050405020304" pitchFamily="18" charset="0"/>
              </a:rPr>
              <a:t>                                                                                                                  ○ protracted and insidious course → mimics other skin lesions</a:t>
            </a:r>
          </a:p>
          <a:p>
            <a:pPr algn="l" rtl="0">
              <a:lnSpc>
                <a:spcPct val="150000"/>
              </a:lnSpc>
              <a:buFont typeface="Wingdings" panose="05000000000000000000" pitchFamily="2" charset="2"/>
              <a:buChar char="q"/>
            </a:pPr>
            <a:r>
              <a:rPr lang="en-US" sz="6400" dirty="0" smtClean="0">
                <a:latin typeface="Times New Roman" panose="02020603050405020304" pitchFamily="18" charset="0"/>
                <a:cs typeface="Times New Roman" panose="02020603050405020304" pitchFamily="18" charset="0"/>
              </a:rPr>
              <a:t>need for </a:t>
            </a:r>
            <a:r>
              <a:rPr lang="en-US" sz="6400" dirty="0" smtClean="0">
                <a:solidFill>
                  <a:schemeClr val="accent1">
                    <a:lumMod val="75000"/>
                  </a:schemeClr>
                </a:solidFill>
                <a:latin typeface="Times New Roman" panose="02020603050405020304" pitchFamily="18" charset="0"/>
                <a:cs typeface="Times New Roman" panose="02020603050405020304" pitchFamily="18" charset="0"/>
              </a:rPr>
              <a:t>searching </a:t>
            </a:r>
            <a:r>
              <a:rPr lang="en-US" sz="6400" dirty="0" smtClean="0">
                <a:solidFill>
                  <a:schemeClr val="accent1">
                    <a:lumMod val="75000"/>
                  </a:schemeClr>
                </a:solidFill>
                <a:latin typeface="Times New Roman" panose="02020603050405020304" pitchFamily="18" charset="0"/>
                <a:cs typeface="Times New Roman" panose="02020603050405020304" pitchFamily="18" charset="0"/>
              </a:rPr>
              <a:t>underpinning and </a:t>
            </a:r>
            <a:r>
              <a:rPr lang="en-US" sz="6400" dirty="0" smtClean="0">
                <a:solidFill>
                  <a:schemeClr val="accent1">
                    <a:lumMod val="75000"/>
                  </a:schemeClr>
                </a:solidFill>
                <a:latin typeface="Times New Roman" panose="02020603050405020304" pitchFamily="18" charset="0"/>
                <a:cs typeface="Times New Roman" panose="02020603050405020304" pitchFamily="18" charset="0"/>
              </a:rPr>
              <a:t>associated </a:t>
            </a:r>
            <a:r>
              <a:rPr lang="en-US" sz="6400" dirty="0" smtClean="0">
                <a:latin typeface="Times New Roman" panose="02020603050405020304" pitchFamily="18" charset="0"/>
                <a:cs typeface="Times New Roman" panose="02020603050405020304" pitchFamily="18" charset="0"/>
              </a:rPr>
              <a:t>conditions :</a:t>
            </a:r>
          </a:p>
          <a:p>
            <a:pPr marL="0" indent="0" algn="l" rtl="0">
              <a:lnSpc>
                <a:spcPct val="150000"/>
              </a:lnSpc>
              <a:buNone/>
            </a:pPr>
            <a:r>
              <a:rPr lang="en-US" sz="6400" dirty="0">
                <a:latin typeface="Times New Roman" panose="02020603050405020304" pitchFamily="18" charset="0"/>
                <a:cs typeface="Times New Roman" panose="02020603050405020304" pitchFamily="18" charset="0"/>
              </a:rPr>
              <a:t> </a:t>
            </a:r>
            <a:r>
              <a:rPr lang="en-US" sz="6400" dirty="0" smtClean="0">
                <a:latin typeface="Times New Roman" panose="02020603050405020304" pitchFamily="18" charset="0"/>
                <a:cs typeface="Times New Roman" panose="02020603050405020304" pitchFamily="18" charset="0"/>
              </a:rPr>
              <a:t>                                                                                                                   ○ occult malignancies ( IgA paraproteinemia, leukemia ,etc.)</a:t>
            </a:r>
          </a:p>
          <a:p>
            <a:pPr marL="0" indent="0" algn="l" rtl="0">
              <a:lnSpc>
                <a:spcPct val="150000"/>
              </a:lnSpc>
              <a:buNone/>
            </a:pPr>
            <a:r>
              <a:rPr lang="en-US" sz="6400" dirty="0">
                <a:latin typeface="Times New Roman" panose="02020603050405020304" pitchFamily="18" charset="0"/>
                <a:cs typeface="Times New Roman" panose="02020603050405020304" pitchFamily="18" charset="0"/>
              </a:rPr>
              <a:t> </a:t>
            </a:r>
            <a:r>
              <a:rPr lang="en-US" sz="6400" dirty="0" smtClean="0">
                <a:latin typeface="Times New Roman" panose="02020603050405020304" pitchFamily="18" charset="0"/>
                <a:cs typeface="Times New Roman" panose="02020603050405020304" pitchFamily="18" charset="0"/>
              </a:rPr>
              <a:t>                                                                                                                   ○ autoimmune disorders ( RA ,SLE ,…)</a:t>
            </a:r>
          </a:p>
          <a:p>
            <a:pPr marL="0" indent="0" algn="l" rtl="0">
              <a:lnSpc>
                <a:spcPct val="150000"/>
              </a:lnSpc>
              <a:buNone/>
            </a:pPr>
            <a:r>
              <a:rPr lang="en-US" sz="6400" dirty="0">
                <a:latin typeface="Times New Roman" panose="02020603050405020304" pitchFamily="18" charset="0"/>
                <a:cs typeface="Times New Roman" panose="02020603050405020304" pitchFamily="18" charset="0"/>
              </a:rPr>
              <a:t> </a:t>
            </a:r>
            <a:r>
              <a:rPr lang="en-US" sz="6400" dirty="0" smtClean="0">
                <a:latin typeface="Times New Roman" panose="02020603050405020304" pitchFamily="18" charset="0"/>
                <a:cs typeface="Times New Roman" panose="02020603050405020304" pitchFamily="18" charset="0"/>
              </a:rPr>
              <a:t>                                                                                                                   ○  infections   ( HIV , HCV, HBV , TB ,…)</a:t>
            </a:r>
          </a:p>
          <a:p>
            <a:pPr marL="0" indent="0" algn="l" rtl="0">
              <a:lnSpc>
                <a:spcPct val="150000"/>
              </a:lnSpc>
              <a:buNone/>
            </a:pPr>
            <a:r>
              <a:rPr lang="en-US" sz="6400" dirty="0">
                <a:latin typeface="Times New Roman" panose="02020603050405020304" pitchFamily="18" charset="0"/>
                <a:cs typeface="Times New Roman" panose="02020603050405020304" pitchFamily="18" charset="0"/>
              </a:rPr>
              <a:t> </a:t>
            </a:r>
            <a:r>
              <a:rPr lang="en-US" sz="6400" dirty="0" smtClean="0">
                <a:latin typeface="Times New Roman" panose="02020603050405020304" pitchFamily="18" charset="0"/>
                <a:cs typeface="Times New Roman" panose="02020603050405020304" pitchFamily="18" charset="0"/>
              </a:rPr>
              <a:t>                                                                                                                   ○  ophthalmologic examination</a:t>
            </a:r>
          </a:p>
          <a:p>
            <a:pPr algn="l" rtl="0">
              <a:lnSpc>
                <a:spcPct val="150000"/>
              </a:lnSpc>
              <a:buFont typeface="Wingdings" panose="05000000000000000000" pitchFamily="2" charset="2"/>
              <a:buChar char="q"/>
            </a:pPr>
            <a:r>
              <a:rPr lang="en-US" sz="6400" b="1" dirty="0" smtClean="0">
                <a:solidFill>
                  <a:schemeClr val="accent2"/>
                </a:solidFill>
                <a:latin typeface="Times New Roman" panose="02020603050405020304" pitchFamily="18" charset="0"/>
                <a:cs typeface="Times New Roman" panose="02020603050405020304" pitchFamily="18" charset="0"/>
              </a:rPr>
              <a:t>Dramatic response to dapsone in most cases ( not all cases) irrespective </a:t>
            </a:r>
            <a:r>
              <a:rPr lang="en-US" sz="6400" b="1" dirty="0" smtClean="0">
                <a:solidFill>
                  <a:schemeClr val="accent2"/>
                </a:solidFill>
                <a:latin typeface="Times New Roman" panose="02020603050405020304" pitchFamily="18" charset="0"/>
                <a:cs typeface="Times New Roman" panose="02020603050405020304" pitchFamily="18" charset="0"/>
              </a:rPr>
              <a:t>to</a:t>
            </a:r>
            <a:r>
              <a:rPr lang="en-US" sz="6400" b="1" dirty="0" smtClean="0">
                <a:solidFill>
                  <a:schemeClr val="accent2"/>
                </a:solidFill>
                <a:latin typeface="Times New Roman" panose="02020603050405020304" pitchFamily="18" charset="0"/>
                <a:cs typeface="Times New Roman" panose="02020603050405020304" pitchFamily="18" charset="0"/>
              </a:rPr>
              <a:t> </a:t>
            </a:r>
            <a:r>
              <a:rPr lang="en-US" sz="6400" b="1" dirty="0" smtClean="0">
                <a:solidFill>
                  <a:schemeClr val="accent2"/>
                </a:solidFill>
                <a:latin typeface="Times New Roman" panose="02020603050405020304" pitchFamily="18" charset="0"/>
                <a:cs typeface="Times New Roman" panose="02020603050405020304" pitchFamily="18" charset="0"/>
              </a:rPr>
              <a:t>underlying causes</a:t>
            </a:r>
          </a:p>
          <a:p>
            <a:pPr marL="0" indent="0" algn="l" rtl="0">
              <a:lnSpc>
                <a:spcPct val="150000"/>
              </a:lnSpc>
              <a:buNone/>
            </a:pP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                                                                        </a:t>
            </a:r>
          </a:p>
          <a:p>
            <a:pPr marL="0" indent="0" algn="l" rtl="0">
              <a:lnSpc>
                <a:spcPct val="150000"/>
              </a:lnSpc>
              <a:buNone/>
            </a:pP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                             </a:t>
            </a:r>
          </a:p>
          <a:p>
            <a:pPr marL="0" indent="0" algn="l" rtl="0">
              <a:lnSpc>
                <a:spcPct val="150000"/>
              </a:lnSpc>
              <a:buNone/>
            </a:pPr>
            <a:endParaRPr lang="fa-IR" dirty="0"/>
          </a:p>
        </p:txBody>
      </p:sp>
      <p:sp>
        <p:nvSpPr>
          <p:cNvPr id="4" name="Date Placeholder 3"/>
          <p:cNvSpPr>
            <a:spLocks noGrp="1"/>
          </p:cNvSpPr>
          <p:nvPr>
            <p:ph type="dt" sz="half" idx="10"/>
          </p:nvPr>
        </p:nvSpPr>
        <p:spPr/>
        <p:txBody>
          <a:bodyPr/>
          <a:lstStyle/>
          <a:p>
            <a:r>
              <a:rPr lang="en-US" dirty="0" smtClean="0"/>
              <a:t>9 December 2022   </a:t>
            </a:r>
            <a:endParaRPr lang="fa-IR" dirty="0"/>
          </a:p>
        </p:txBody>
      </p:sp>
      <p:sp>
        <p:nvSpPr>
          <p:cNvPr id="6" name="Footer Placeholder 5"/>
          <p:cNvSpPr>
            <a:spLocks noGrp="1"/>
          </p:cNvSpPr>
          <p:nvPr>
            <p:ph type="ftr" sz="quarter" idx="11"/>
          </p:nvPr>
        </p:nvSpPr>
        <p:spPr/>
        <p:txBody>
          <a:bodyPr/>
          <a:lstStyle/>
          <a:p>
            <a:r>
              <a:rPr lang="en-US" dirty="0" smtClean="0"/>
              <a:t>Fakhreddin Sabooniha</a:t>
            </a:r>
            <a:endParaRPr lang="fa-IR" dirty="0"/>
          </a:p>
        </p:txBody>
      </p:sp>
      <p:sp>
        <p:nvSpPr>
          <p:cNvPr id="7" name="Slide Number Placeholder 6"/>
          <p:cNvSpPr>
            <a:spLocks noGrp="1"/>
          </p:cNvSpPr>
          <p:nvPr>
            <p:ph type="sldNum" sz="quarter" idx="12"/>
          </p:nvPr>
        </p:nvSpPr>
        <p:spPr/>
        <p:txBody>
          <a:bodyPr/>
          <a:lstStyle/>
          <a:p>
            <a:r>
              <a:rPr lang="en-US" dirty="0" smtClean="0"/>
              <a:t>20</a:t>
            </a:r>
            <a:endParaRPr lang="fa-IR" dirty="0"/>
          </a:p>
        </p:txBody>
      </p:sp>
    </p:spTree>
    <p:extLst>
      <p:ext uri="{BB962C8B-B14F-4D97-AF65-F5344CB8AC3E}">
        <p14:creationId xmlns:p14="http://schemas.microsoft.com/office/powerpoint/2010/main" val="7952873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 calcmode="lin" valueType="num">
                                      <p:cBhvr additive="base">
                                        <p:cTn id="36"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5">
                                            <p:txEl>
                                              <p:pRg st="11" end="11"/>
                                            </p:txEl>
                                          </p:spTgt>
                                        </p:tgtEl>
                                        <p:attrNameLst>
                                          <p:attrName>style.visibility</p:attrName>
                                        </p:attrNameLst>
                                      </p:cBhvr>
                                      <p:to>
                                        <p:strVal val="visible"/>
                                      </p:to>
                                    </p:set>
                                    <p:animEffect transition="in" filter="wipe(down)">
                                      <p:cBhvr>
                                        <p:cTn id="58" dur="580">
                                          <p:stCondLst>
                                            <p:cond delay="0"/>
                                          </p:stCondLst>
                                        </p:cTn>
                                        <p:tgtEl>
                                          <p:spTgt spid="5">
                                            <p:txEl>
                                              <p:pRg st="11" end="11"/>
                                            </p:txEl>
                                          </p:spTgt>
                                        </p:tgtEl>
                                      </p:cBhvr>
                                    </p:animEffect>
                                    <p:anim calcmode="lin" valueType="num">
                                      <p:cBhvr>
                                        <p:cTn id="59" dur="1822" tmFilter="0,0; 0.14,0.36; 0.43,0.73; 0.71,0.91; 1.0,1.0">
                                          <p:stCondLst>
                                            <p:cond delay="0"/>
                                          </p:stCondLst>
                                        </p:cTn>
                                        <p:tgtEl>
                                          <p:spTgt spid="5">
                                            <p:txEl>
                                              <p:pRg st="11" end="11"/>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5">
                                            <p:txEl>
                                              <p:pRg st="11" end="11"/>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5">
                                            <p:txEl>
                                              <p:pRg st="11" end="11"/>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5">
                                            <p:txEl>
                                              <p:pRg st="11" end="11"/>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5">
                                            <p:txEl>
                                              <p:pRg st="11" end="11"/>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5">
                                            <p:txEl>
                                              <p:pRg st="11" end="11"/>
                                            </p:txEl>
                                          </p:spTgt>
                                        </p:tgtEl>
                                      </p:cBhvr>
                                      <p:to x="100000" y="60000"/>
                                    </p:animScale>
                                    <p:animScale>
                                      <p:cBhvr>
                                        <p:cTn id="65" dur="166" decel="50000">
                                          <p:stCondLst>
                                            <p:cond delay="676"/>
                                          </p:stCondLst>
                                        </p:cTn>
                                        <p:tgtEl>
                                          <p:spTgt spid="5">
                                            <p:txEl>
                                              <p:pRg st="11" end="11"/>
                                            </p:txEl>
                                          </p:spTgt>
                                        </p:tgtEl>
                                      </p:cBhvr>
                                      <p:to x="100000" y="100000"/>
                                    </p:animScale>
                                    <p:animScale>
                                      <p:cBhvr>
                                        <p:cTn id="66" dur="26">
                                          <p:stCondLst>
                                            <p:cond delay="1312"/>
                                          </p:stCondLst>
                                        </p:cTn>
                                        <p:tgtEl>
                                          <p:spTgt spid="5">
                                            <p:txEl>
                                              <p:pRg st="11" end="11"/>
                                            </p:txEl>
                                          </p:spTgt>
                                        </p:tgtEl>
                                      </p:cBhvr>
                                      <p:to x="100000" y="80000"/>
                                    </p:animScale>
                                    <p:animScale>
                                      <p:cBhvr>
                                        <p:cTn id="67" dur="166" decel="50000">
                                          <p:stCondLst>
                                            <p:cond delay="1338"/>
                                          </p:stCondLst>
                                        </p:cTn>
                                        <p:tgtEl>
                                          <p:spTgt spid="5">
                                            <p:txEl>
                                              <p:pRg st="11" end="11"/>
                                            </p:txEl>
                                          </p:spTgt>
                                        </p:tgtEl>
                                      </p:cBhvr>
                                      <p:to x="100000" y="100000"/>
                                    </p:animScale>
                                    <p:animScale>
                                      <p:cBhvr>
                                        <p:cTn id="68" dur="26">
                                          <p:stCondLst>
                                            <p:cond delay="1642"/>
                                          </p:stCondLst>
                                        </p:cTn>
                                        <p:tgtEl>
                                          <p:spTgt spid="5">
                                            <p:txEl>
                                              <p:pRg st="11" end="11"/>
                                            </p:txEl>
                                          </p:spTgt>
                                        </p:tgtEl>
                                      </p:cBhvr>
                                      <p:to x="100000" y="90000"/>
                                    </p:animScale>
                                    <p:animScale>
                                      <p:cBhvr>
                                        <p:cTn id="69" dur="166" decel="50000">
                                          <p:stCondLst>
                                            <p:cond delay="1668"/>
                                          </p:stCondLst>
                                        </p:cTn>
                                        <p:tgtEl>
                                          <p:spTgt spid="5">
                                            <p:txEl>
                                              <p:pRg st="11" end="11"/>
                                            </p:txEl>
                                          </p:spTgt>
                                        </p:tgtEl>
                                      </p:cBhvr>
                                      <p:to x="100000" y="100000"/>
                                    </p:animScale>
                                    <p:animScale>
                                      <p:cBhvr>
                                        <p:cTn id="70" dur="26">
                                          <p:stCondLst>
                                            <p:cond delay="1808"/>
                                          </p:stCondLst>
                                        </p:cTn>
                                        <p:tgtEl>
                                          <p:spTgt spid="5">
                                            <p:txEl>
                                              <p:pRg st="11" end="11"/>
                                            </p:txEl>
                                          </p:spTgt>
                                        </p:tgtEl>
                                      </p:cBhvr>
                                      <p:to x="100000" y="95000"/>
                                    </p:animScale>
                                    <p:animScale>
                                      <p:cBhvr>
                                        <p:cTn id="71" dur="166" decel="50000">
                                          <p:stCondLst>
                                            <p:cond delay="1834"/>
                                          </p:stCondLst>
                                        </p:cTn>
                                        <p:tgtEl>
                                          <p:spTgt spid="5">
                                            <p:txEl>
                                              <p:pRg st="11" end="11"/>
                                            </p:txEl>
                                          </p:spTgt>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5">
                                            <p:txEl>
                                              <p:pRg st="12" end="12"/>
                                            </p:txEl>
                                          </p:spTgt>
                                        </p:tgtEl>
                                        <p:attrNameLst>
                                          <p:attrName>style.visibility</p:attrName>
                                        </p:attrNameLst>
                                      </p:cBhvr>
                                      <p:to>
                                        <p:strVal val="visible"/>
                                      </p:to>
                                    </p:set>
                                    <p:animEffect transition="in" filter="circle(in)">
                                      <p:cBhvr>
                                        <p:cTn id="76" dur="2000"/>
                                        <p:tgtEl>
                                          <p:spTgt spid="5">
                                            <p:txEl>
                                              <p:pRg st="12" end="1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2956"/>
            <a:ext cx="10515600" cy="6083394"/>
          </a:xfrm>
        </p:spPr>
        <p:txBody>
          <a:bodyPr>
            <a:normAutofit/>
          </a:bodyPr>
          <a:lstStyle/>
          <a:p>
            <a:pPr marL="0" indent="0" algn="l" rtl="0">
              <a:lnSpc>
                <a:spcPct val="150000"/>
              </a:lnSpc>
              <a:buNone/>
            </a:pPr>
            <a:r>
              <a:rPr lang="en-US" sz="2400" b="1" dirty="0" smtClean="0">
                <a:latin typeface="Times New Roman" panose="02020603050405020304" pitchFamily="18" charset="0"/>
                <a:cs typeface="Times New Roman" panose="02020603050405020304" pitchFamily="18" charset="0"/>
              </a:rPr>
              <a:t>Important propositions:</a:t>
            </a:r>
          </a:p>
          <a:p>
            <a:pPr marL="0" indent="0" algn="l" rtl="0">
              <a:lnSpc>
                <a:spcPct val="150000"/>
              </a:lnSpc>
              <a:buNone/>
            </a:pPr>
            <a:r>
              <a:rPr lang="en-US" sz="1600" b="1" dirty="0" smtClean="0">
                <a:solidFill>
                  <a:srgbClr val="00B0F0"/>
                </a:solidFill>
                <a:latin typeface="Times New Roman" panose="02020603050405020304" pitchFamily="18" charset="0"/>
                <a:cs typeface="Times New Roman" panose="02020603050405020304" pitchFamily="18" charset="0"/>
              </a:rPr>
              <a:t>Is EED an epiphenomenon and therefore a final common pathway of various heterogenous diseases or a distinct entity?</a:t>
            </a:r>
          </a:p>
          <a:p>
            <a:pPr marL="0" indent="0" algn="l" rtl="0">
              <a:lnSpc>
                <a:spcPct val="150000"/>
              </a:lnSpc>
              <a:buNone/>
            </a:pPr>
            <a:r>
              <a:rPr lang="en-US" sz="1600" b="1" dirty="0" smtClean="0">
                <a:latin typeface="Times New Roman" panose="02020603050405020304" pitchFamily="18" charset="0"/>
                <a:cs typeface="Times New Roman" panose="02020603050405020304" pitchFamily="18" charset="0"/>
              </a:rPr>
              <a:t>1</a:t>
            </a:r>
            <a:r>
              <a:rPr lang="en-US" sz="1600" dirty="0" smtClean="0">
                <a:latin typeface="Times New Roman" panose="02020603050405020304" pitchFamily="18" charset="0"/>
                <a:cs typeface="Times New Roman" panose="02020603050405020304" pitchFamily="18" charset="0"/>
              </a:rPr>
              <a:t>- a broad spectrum of unrelated conditions </a:t>
            </a:r>
            <a:r>
              <a:rPr lang="en-US"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from</a:t>
            </a:r>
            <a:r>
              <a:rPr lang="en-US"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streptococcal infection to hematologic malignancies ) could lead to unified and characteristic histopathological features consistent with a immune-mediated small- vessel cutaneous vasculitis known as EED</a:t>
            </a:r>
          </a:p>
          <a:p>
            <a:pPr marL="0" indent="0" algn="l" rtl="0">
              <a:lnSpc>
                <a:spcPct val="150000"/>
              </a:lnSpc>
              <a:buNone/>
            </a:pPr>
            <a:endParaRPr lang="en-US" sz="1600" b="1" dirty="0" smtClean="0">
              <a:latin typeface="Times New Roman" panose="02020603050405020304" pitchFamily="18" charset="0"/>
              <a:cs typeface="Times New Roman" panose="02020603050405020304" pitchFamily="18" charset="0"/>
            </a:endParaRPr>
          </a:p>
          <a:p>
            <a:pPr marL="0" indent="0" algn="l" rtl="0">
              <a:lnSpc>
                <a:spcPct val="150000"/>
              </a:lnSpc>
              <a:buNone/>
            </a:pPr>
            <a:r>
              <a:rPr lang="en-US" sz="1600" b="1" dirty="0" smtClean="0">
                <a:latin typeface="Times New Roman" panose="02020603050405020304" pitchFamily="18" charset="0"/>
                <a:cs typeface="Times New Roman" panose="02020603050405020304" pitchFamily="18" charset="0"/>
              </a:rPr>
              <a:t>2</a:t>
            </a:r>
            <a:r>
              <a:rPr lang="en-US" sz="1600" dirty="0" smtClean="0">
                <a:latin typeface="Times New Roman" panose="02020603050405020304" pitchFamily="18" charset="0"/>
                <a:cs typeface="Times New Roman" panose="02020603050405020304" pitchFamily="18" charset="0"/>
              </a:rPr>
              <a:t>-Despite of the absolute rarity of the disease itself, the numbers of atypically presented cases are relatively large in proportion to typical cases </a:t>
            </a:r>
          </a:p>
          <a:p>
            <a:pPr marL="0" indent="0" algn="l" rtl="0">
              <a:lnSpc>
                <a:spcPct val="150000"/>
              </a:lnSpc>
              <a:buNone/>
            </a:pPr>
            <a:endParaRPr lang="en-US" sz="1600" b="1" dirty="0" smtClean="0">
              <a:latin typeface="Times New Roman" panose="02020603050405020304" pitchFamily="18" charset="0"/>
              <a:cs typeface="Times New Roman" panose="02020603050405020304" pitchFamily="18" charset="0"/>
            </a:endParaRPr>
          </a:p>
          <a:p>
            <a:pPr marL="0" indent="0" algn="l" rtl="0">
              <a:lnSpc>
                <a:spcPct val="150000"/>
              </a:lnSpc>
              <a:buNone/>
            </a:pPr>
            <a:r>
              <a:rPr lang="en-US" sz="1600" b="1" dirty="0" smtClean="0">
                <a:latin typeface="Times New Roman" panose="02020603050405020304" pitchFamily="18" charset="0"/>
                <a:cs typeface="Times New Roman" panose="02020603050405020304" pitchFamily="18" charset="0"/>
              </a:rPr>
              <a:t>3</a:t>
            </a:r>
            <a:r>
              <a:rPr lang="en-US" sz="1600" dirty="0" smtClean="0">
                <a:latin typeface="Times New Roman" panose="02020603050405020304" pitchFamily="18" charset="0"/>
                <a:cs typeface="Times New Roman" panose="02020603050405020304" pitchFamily="18" charset="0"/>
              </a:rPr>
              <a:t>- irrespective of the underlying conditions, most cases respond very well to treatment with dapsone but the reverse is not true. Namely, very likely dapsone is not effective in the treatment of diseases such as tuberculosis,HIV,leukemia and etc.</a:t>
            </a:r>
            <a:endParaRPr lang="fa-IR" sz="16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dirty="0" smtClean="0"/>
              <a:t>9 December 2022           </a:t>
            </a:r>
            <a:endParaRPr lang="fa-IR" dirty="0"/>
          </a:p>
        </p:txBody>
      </p:sp>
      <p:sp>
        <p:nvSpPr>
          <p:cNvPr id="5" name="Footer Placeholder 4"/>
          <p:cNvSpPr>
            <a:spLocks noGrp="1"/>
          </p:cNvSpPr>
          <p:nvPr>
            <p:ph type="ftr" sz="quarter" idx="11"/>
          </p:nvPr>
        </p:nvSpPr>
        <p:spPr/>
        <p:txBody>
          <a:bodyPr/>
          <a:lstStyle/>
          <a:p>
            <a:r>
              <a:rPr lang="en-US" dirty="0" smtClean="0"/>
              <a:t>Fakhreddin Sabooniha</a:t>
            </a:r>
            <a:endParaRPr lang="fa-IR" dirty="0"/>
          </a:p>
        </p:txBody>
      </p:sp>
      <p:sp>
        <p:nvSpPr>
          <p:cNvPr id="6" name="Slide Number Placeholder 5"/>
          <p:cNvSpPr>
            <a:spLocks noGrp="1"/>
          </p:cNvSpPr>
          <p:nvPr>
            <p:ph type="sldNum" sz="quarter" idx="12"/>
          </p:nvPr>
        </p:nvSpPr>
        <p:spPr/>
        <p:txBody>
          <a:bodyPr/>
          <a:lstStyle/>
          <a:p>
            <a:r>
              <a:rPr lang="en-US" dirty="0" smtClean="0"/>
              <a:t>20</a:t>
            </a:r>
            <a:endParaRPr lang="fa-IR" dirty="0"/>
          </a:p>
        </p:txBody>
      </p:sp>
    </p:spTree>
    <p:extLst>
      <p:ext uri="{BB962C8B-B14F-4D97-AF65-F5344CB8AC3E}">
        <p14:creationId xmlns:p14="http://schemas.microsoft.com/office/powerpoint/2010/main" val="6452546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additive="base">
                                        <p:cTn id="2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2263"/>
            <a:ext cx="10694158" cy="5644700"/>
          </a:xfrm>
        </p:spPr>
        <p:txBody>
          <a:bodyPr>
            <a:normAutofit/>
          </a:bodyPr>
          <a:lstStyle/>
          <a:p>
            <a:pPr marL="0" indent="0" algn="l" rtl="0">
              <a:lnSpc>
                <a:spcPct val="150000"/>
              </a:lnSpc>
              <a:buNone/>
            </a:pPr>
            <a:r>
              <a:rPr lang="en-US" b="1" dirty="0" smtClean="0">
                <a:latin typeface="Times New Roman" panose="02020603050405020304" pitchFamily="18" charset="0"/>
                <a:cs typeface="Times New Roman" panose="02020603050405020304" pitchFamily="18" charset="0"/>
              </a:rPr>
              <a:t>Conclusion:</a:t>
            </a:r>
          </a:p>
          <a:p>
            <a:pPr marL="0" indent="0" algn="l" rtl="0">
              <a:lnSpc>
                <a:spcPct val="150000"/>
              </a:lnSpc>
              <a:buNone/>
            </a:pPr>
            <a:endParaRPr lang="en-US" b="1" dirty="0" smtClean="0">
              <a:latin typeface="Times New Roman" panose="02020603050405020304" pitchFamily="18" charset="0"/>
              <a:cs typeface="Times New Roman" panose="02020603050405020304" pitchFamily="18" charset="0"/>
            </a:endParaRPr>
          </a:p>
          <a:p>
            <a:pPr algn="just" rtl="0">
              <a:lnSpc>
                <a:spcPct val="150000"/>
              </a:lnSpc>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 To </a:t>
            </a:r>
            <a:r>
              <a:rPr lang="en-US" sz="1800" dirty="0">
                <a:latin typeface="Times New Roman" panose="02020603050405020304" pitchFamily="18" charset="0"/>
                <a:cs typeface="Times New Roman" panose="02020603050405020304" pitchFamily="18" charset="0"/>
              </a:rPr>
              <a:t>conclude, all these expressions argue in favor of the consideration of </a:t>
            </a:r>
            <a:r>
              <a:rPr lang="en-US" sz="1800" dirty="0" smtClean="0">
                <a:latin typeface="Times New Roman" panose="02020603050405020304" pitchFamily="18" charset="0"/>
                <a:cs typeface="Times New Roman" panose="02020603050405020304" pitchFamily="18" charset="0"/>
              </a:rPr>
              <a:t>EED </a:t>
            </a:r>
            <a:r>
              <a:rPr lang="en-US" sz="1800" dirty="0">
                <a:latin typeface="Times New Roman" panose="02020603050405020304" pitchFamily="18" charset="0"/>
                <a:cs typeface="Times New Roman" panose="02020603050405020304" pitchFamily="18" charset="0"/>
              </a:rPr>
              <a:t>as an epiphenomenon rather than a distinct </a:t>
            </a:r>
            <a:r>
              <a:rPr lang="en-US" sz="1800" dirty="0" smtClean="0">
                <a:latin typeface="Times New Roman" panose="02020603050405020304" pitchFamily="18" charset="0"/>
                <a:cs typeface="Times New Roman" panose="02020603050405020304" pitchFamily="18" charset="0"/>
              </a:rPr>
              <a:t>entity</a:t>
            </a:r>
          </a:p>
          <a:p>
            <a:pPr algn="just" rtl="0">
              <a:buFont typeface="Wingdings" panose="05000000000000000000" pitchFamily="2" charset="2"/>
              <a:buChar char="q"/>
            </a:pPr>
            <a:endParaRPr lang="en-US" sz="1800" b="1" dirty="0">
              <a:latin typeface="Times New Roman" panose="02020603050405020304" pitchFamily="18" charset="0"/>
              <a:cs typeface="Times New Roman" panose="02020603050405020304" pitchFamily="18" charset="0"/>
            </a:endParaRPr>
          </a:p>
          <a:p>
            <a:pPr algn="just" rtl="0">
              <a:lnSpc>
                <a:spcPct val="150000"/>
              </a:lnSpc>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It should be emphasized that previous knowledge about this diversi-colored </a:t>
            </a:r>
            <a:r>
              <a:rPr lang="en-US" sz="1800" dirty="0">
                <a:latin typeface="Times New Roman" panose="02020603050405020304" pitchFamily="18" charset="0"/>
                <a:cs typeface="Times New Roman" panose="02020603050405020304" pitchFamily="18" charset="0"/>
              </a:rPr>
              <a:t>disease has important clinical implications because of the failure of common local and systemic treatments (e.g., corticosteroids), dramatic response to sulfone drugs such as dapsone or sulfapyridine, and requirement for </a:t>
            </a:r>
            <a:r>
              <a:rPr lang="en-US" sz="1800" dirty="0" smtClean="0">
                <a:latin typeface="Times New Roman" panose="02020603050405020304" pitchFamily="18" charset="0"/>
                <a:cs typeface="Times New Roman" panose="02020603050405020304" pitchFamily="18" charset="0"/>
              </a:rPr>
              <a:t>the screening </a:t>
            </a:r>
            <a:r>
              <a:rPr lang="en-US" sz="1800" dirty="0">
                <a:latin typeface="Times New Roman" panose="02020603050405020304" pitchFamily="18" charset="0"/>
                <a:cs typeface="Times New Roman" panose="02020603050405020304" pitchFamily="18" charset="0"/>
              </a:rPr>
              <a:t>of the potential underlying </a:t>
            </a:r>
            <a:r>
              <a:rPr lang="en-US" sz="1800" dirty="0" smtClean="0">
                <a:latin typeface="Times New Roman" panose="02020603050405020304" pitchFamily="18" charset="0"/>
                <a:cs typeface="Times New Roman" panose="02020603050405020304" pitchFamily="18" charset="0"/>
              </a:rPr>
              <a:t>diseases.</a:t>
            </a:r>
            <a:endParaRPr lang="fa-IR" sz="1800"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dirty="0" smtClean="0"/>
              <a:t>9 December 2022    </a:t>
            </a:r>
            <a:endParaRPr lang="fa-IR" dirty="0"/>
          </a:p>
        </p:txBody>
      </p:sp>
      <p:sp>
        <p:nvSpPr>
          <p:cNvPr id="5" name="Footer Placeholder 4"/>
          <p:cNvSpPr>
            <a:spLocks noGrp="1"/>
          </p:cNvSpPr>
          <p:nvPr>
            <p:ph type="ftr" sz="quarter" idx="11"/>
          </p:nvPr>
        </p:nvSpPr>
        <p:spPr/>
        <p:txBody>
          <a:bodyPr/>
          <a:lstStyle/>
          <a:p>
            <a:r>
              <a:rPr lang="en-US" dirty="0" smtClean="0"/>
              <a:t>Fakhreddin Sabooniha</a:t>
            </a:r>
            <a:endParaRPr lang="fa-IR" dirty="0"/>
          </a:p>
        </p:txBody>
      </p:sp>
      <p:sp>
        <p:nvSpPr>
          <p:cNvPr id="6" name="Slide Number Placeholder 5"/>
          <p:cNvSpPr>
            <a:spLocks noGrp="1"/>
          </p:cNvSpPr>
          <p:nvPr>
            <p:ph type="sldNum" sz="quarter" idx="12"/>
          </p:nvPr>
        </p:nvSpPr>
        <p:spPr/>
        <p:txBody>
          <a:bodyPr/>
          <a:lstStyle/>
          <a:p>
            <a:r>
              <a:rPr lang="en-US" dirty="0" smtClean="0"/>
              <a:t>21</a:t>
            </a:r>
            <a:endParaRPr lang="fa-IR" dirty="0"/>
          </a:p>
        </p:txBody>
      </p:sp>
    </p:spTree>
    <p:extLst>
      <p:ext uri="{BB962C8B-B14F-4D97-AF65-F5344CB8AC3E}">
        <p14:creationId xmlns:p14="http://schemas.microsoft.com/office/powerpoint/2010/main" val="981133822"/>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950" t="10377" r="90288" b="81108"/>
          <a:stretch/>
        </p:blipFill>
        <p:spPr>
          <a:xfrm>
            <a:off x="0" y="130628"/>
            <a:ext cx="1282390" cy="783771"/>
          </a:xfrm>
          <a:prstGeom prst="rect">
            <a:avLst/>
          </a:prstGeom>
        </p:spPr>
      </p:pic>
      <p:sp>
        <p:nvSpPr>
          <p:cNvPr id="3" name="TextBox 2"/>
          <p:cNvSpPr txBox="1"/>
          <p:nvPr/>
        </p:nvSpPr>
        <p:spPr>
          <a:xfrm>
            <a:off x="1021278" y="344384"/>
            <a:ext cx="5058887" cy="369332"/>
          </a:xfrm>
          <a:prstGeom prst="rect">
            <a:avLst/>
          </a:prstGeom>
          <a:noFill/>
        </p:spPr>
        <p:txBody>
          <a:bodyPr wrap="square" rtlCol="1">
            <a:spAutoFit/>
          </a:bodyPr>
          <a:lstStyle/>
          <a:p>
            <a:r>
              <a:rPr lang="en-US" b="1" dirty="0" smtClean="0">
                <a:latin typeface="Times New Roman" panose="02020603050405020304" pitchFamily="18" charset="0"/>
                <a:cs typeface="Times New Roman" panose="02020603050405020304" pitchFamily="18" charset="0"/>
              </a:rPr>
              <a:t>World Symposium on Orthopaedics 2022              </a:t>
            </a:r>
            <a:endParaRPr lang="fa-IR" b="1" dirty="0">
              <a:latin typeface="Times New Roman" panose="02020603050405020304" pitchFamily="18" charset="0"/>
              <a:cs typeface="Times New Roman" panose="02020603050405020304" pitchFamily="18" charset="0"/>
            </a:endParaRPr>
          </a:p>
        </p:txBody>
      </p:sp>
      <p:sp>
        <p:nvSpPr>
          <p:cNvPr id="4" name="Title 3"/>
          <p:cNvSpPr>
            <a:spLocks noGrp="1"/>
          </p:cNvSpPr>
          <p:nvPr>
            <p:ph type="title"/>
          </p:nvPr>
        </p:nvSpPr>
        <p:spPr>
          <a:xfrm>
            <a:off x="838200" y="914400"/>
            <a:ext cx="10515600" cy="776288"/>
          </a:xfrm>
        </p:spPr>
        <p:txBody>
          <a:bodyPr>
            <a:normAutofit/>
          </a:bodyPr>
          <a:lstStyle/>
          <a:p>
            <a:pPr algn="l" rtl="0"/>
            <a:r>
              <a:rPr lang="en-US" sz="2400" b="1" dirty="0" smtClean="0"/>
              <a:t>   References:</a:t>
            </a:r>
            <a:endParaRPr lang="fa-IR" sz="2400" b="1" dirty="0"/>
          </a:p>
        </p:txBody>
      </p:sp>
      <p:sp>
        <p:nvSpPr>
          <p:cNvPr id="5" name="Content Placeholder 4"/>
          <p:cNvSpPr>
            <a:spLocks noGrp="1"/>
          </p:cNvSpPr>
          <p:nvPr>
            <p:ph idx="1"/>
          </p:nvPr>
        </p:nvSpPr>
        <p:spPr>
          <a:xfrm>
            <a:off x="1021278" y="1825625"/>
            <a:ext cx="10332522" cy="4351338"/>
          </a:xfrm>
        </p:spPr>
        <p:txBody>
          <a:bodyPr>
            <a:normAutofit lnSpcReduction="10000"/>
          </a:bodyPr>
          <a:lstStyle/>
          <a:p>
            <a:pPr marL="0" indent="0" algn="l" rtl="0">
              <a:lnSpc>
                <a:spcPct val="150000"/>
              </a:lnSpc>
              <a:buNone/>
            </a:pPr>
            <a:r>
              <a:rPr lang="en-US" sz="1400" dirty="0" smtClean="0">
                <a:latin typeface="Times New Roman" panose="02020603050405020304" pitchFamily="18" charset="0"/>
                <a:cs typeface="Times New Roman" panose="02020603050405020304" pitchFamily="18" charset="0"/>
              </a:rPr>
              <a:t>1-</a:t>
            </a:r>
            <a:r>
              <a:rPr lang="en-US" sz="1400" dirty="0">
                <a:latin typeface="Times New Roman" panose="02020603050405020304" pitchFamily="18" charset="0"/>
                <a:cs typeface="Times New Roman" panose="02020603050405020304" pitchFamily="18" charset="0"/>
              </a:rPr>
              <a:t>Wetter DA, Dutz JP, Shinkai K, Fox LP (2018) Cutaneous vasculitis. In: Bolognia JL, Schaffer JV, Cerroni L (eds) Dermatology, 4th edn. Elsevier, </a:t>
            </a:r>
            <a:r>
              <a:rPr lang="en-US" sz="1400" dirty="0" smtClean="0">
                <a:latin typeface="Times New Roman" panose="02020603050405020304" pitchFamily="18" charset="0"/>
                <a:cs typeface="Times New Roman" panose="02020603050405020304" pitchFamily="18" charset="0"/>
              </a:rPr>
              <a:t>pp 422-437. </a:t>
            </a:r>
            <a:r>
              <a:rPr lang="en-US" sz="1400" dirty="0">
                <a:latin typeface="Times New Roman" panose="02020603050405020304" pitchFamily="18" charset="0"/>
                <a:cs typeface="Times New Roman" panose="02020603050405020304" pitchFamily="18" charset="0"/>
              </a:rPr>
              <a:t>Courtesy, Lawrence E Gibson, </a:t>
            </a:r>
            <a:r>
              <a:rPr lang="en-US" sz="1400" dirty="0" smtClean="0">
                <a:latin typeface="Times New Roman" panose="02020603050405020304" pitchFamily="18" charset="0"/>
                <a:cs typeface="Times New Roman" panose="02020603050405020304" pitchFamily="18" charset="0"/>
              </a:rPr>
              <a:t>MD</a:t>
            </a:r>
          </a:p>
          <a:p>
            <a:pPr marL="0" indent="0" algn="l" rtl="0">
              <a:lnSpc>
                <a:spcPct val="150000"/>
              </a:lnSpc>
              <a:buNone/>
            </a:pPr>
            <a:r>
              <a:rPr lang="en-US" sz="1400" dirty="0" smtClean="0">
                <a:solidFill>
                  <a:schemeClr val="tx1">
                    <a:lumMod val="85000"/>
                    <a:lumOff val="15000"/>
                  </a:schemeClr>
                </a:solidFill>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Stone JH (2021) Immune complex –mediated small vessel vasculitis. In: Firestein and Kelley’s textbook of Rheumatology, vol 2, 11th edn. Elsevier, p </a:t>
            </a:r>
            <a:r>
              <a:rPr lang="en-US" sz="1400" dirty="0" smtClean="0">
                <a:latin typeface="Times New Roman" panose="02020603050405020304" pitchFamily="18" charset="0"/>
                <a:cs typeface="Times New Roman" panose="02020603050405020304" pitchFamily="18" charset="0"/>
              </a:rPr>
              <a:t>1657</a:t>
            </a:r>
          </a:p>
          <a:p>
            <a:pPr marL="0" indent="0" algn="l" rtl="0">
              <a:lnSpc>
                <a:spcPct val="150000"/>
              </a:lnSpc>
              <a:buNone/>
            </a:pPr>
            <a:r>
              <a:rPr lang="en-US" sz="1400" dirty="0" smtClean="0">
                <a:solidFill>
                  <a:schemeClr val="tx1">
                    <a:lumMod val="85000"/>
                    <a:lumOff val="15000"/>
                  </a:schemeClr>
                </a:solidFill>
                <a:latin typeface="Times New Roman" panose="02020603050405020304" pitchFamily="18" charset="0"/>
                <a:cs typeface="Times New Roman" panose="02020603050405020304" pitchFamily="18" charset="0"/>
              </a:rPr>
              <a:t>3-</a:t>
            </a:r>
            <a:r>
              <a:rPr lang="en-US" sz="1400" dirty="0">
                <a:latin typeface="Times New Roman" panose="02020603050405020304" pitchFamily="18" charset="0"/>
                <a:cs typeface="Times New Roman" panose="02020603050405020304" pitchFamily="18" charset="0"/>
              </a:rPr>
              <a:t>Keyal U, Bhatta AK, Liu Y (2017) Erythema elevatum diutinum involving palms and soles: a case report and literature review. Am J Transl Res Apr. 9(4):</a:t>
            </a:r>
            <a:r>
              <a:rPr lang="en-US" sz="1400" dirty="0" smtClean="0">
                <a:latin typeface="Times New Roman" panose="02020603050405020304" pitchFamily="18" charset="0"/>
                <a:cs typeface="Times New Roman" panose="02020603050405020304" pitchFamily="18" charset="0"/>
              </a:rPr>
              <a:t>1956–1959</a:t>
            </a:r>
          </a:p>
          <a:p>
            <a:pPr marL="0" indent="0" algn="l" rtl="0">
              <a:lnSpc>
                <a:spcPct val="150000"/>
              </a:lnSpc>
              <a:buNone/>
            </a:pPr>
            <a:r>
              <a:rPr lang="en-US" sz="1400" dirty="0" smtClean="0">
                <a:solidFill>
                  <a:schemeClr val="tx1">
                    <a:lumMod val="85000"/>
                    <a:lumOff val="15000"/>
                  </a:schemeClr>
                </a:solidFill>
                <a:latin typeface="Times New Roman" panose="02020603050405020304" pitchFamily="18" charset="0"/>
                <a:cs typeface="Times New Roman" panose="02020603050405020304" pitchFamily="18" charset="0"/>
              </a:rPr>
              <a:t>4-</a:t>
            </a:r>
            <a:r>
              <a:rPr lang="en-US" sz="1400" dirty="0">
                <a:latin typeface="Times New Roman" panose="02020603050405020304" pitchFamily="18" charset="0"/>
                <a:cs typeface="Times New Roman" panose="02020603050405020304" pitchFamily="18" charset="0"/>
              </a:rPr>
              <a:t>Collier PM, Neill SM, Branfoot AC, Staughton RC (1990) Erythema elevatum diutinum—a solitary lesion in a patient with rheumatoid arthritis. Clin Exper Dermatol </a:t>
            </a:r>
            <a:r>
              <a:rPr lang="en-US" sz="1400" dirty="0" smtClean="0">
                <a:latin typeface="Times New Roman" panose="02020603050405020304" pitchFamily="18" charset="0"/>
                <a:cs typeface="Times New Roman" panose="02020603050405020304" pitchFamily="18" charset="0"/>
              </a:rPr>
              <a:t>15:394–395</a:t>
            </a:r>
          </a:p>
          <a:p>
            <a:pPr marL="0" indent="0" algn="l" rtl="0">
              <a:lnSpc>
                <a:spcPct val="150000"/>
              </a:lnSpc>
              <a:buNone/>
            </a:pPr>
            <a:r>
              <a:rPr lang="en-US" sz="1400" dirty="0" smtClean="0">
                <a:latin typeface="Times New Roman" panose="02020603050405020304" pitchFamily="18" charset="0"/>
                <a:cs typeface="Times New Roman" panose="02020603050405020304" pitchFamily="18" charset="0"/>
              </a:rPr>
              <a:t>5-</a:t>
            </a:r>
            <a:r>
              <a:rPr lang="en-US" sz="1400" dirty="0">
                <a:latin typeface="Times New Roman" panose="02020603050405020304" pitchFamily="18" charset="0"/>
                <a:cs typeface="Times New Roman" panose="02020603050405020304" pitchFamily="18" charset="0"/>
              </a:rPr>
              <a:t>Shimizu S, Nakamura Y, Togawa Y, et al. Erythema elevatum diutinum with primary Sjögren syndrome associated with IgA antineutrophil cytoplasmic antibody. Br J Dermatol 2008; </a:t>
            </a:r>
            <a:r>
              <a:rPr lang="en-US" sz="1400" dirty="0" smtClean="0">
                <a:latin typeface="Times New Roman" panose="02020603050405020304" pitchFamily="18" charset="0"/>
                <a:cs typeface="Times New Roman" panose="02020603050405020304" pitchFamily="18" charset="0"/>
              </a:rPr>
              <a:t>159:733.</a:t>
            </a:r>
          </a:p>
          <a:p>
            <a:pPr marL="0" indent="0" algn="l" rtl="0">
              <a:lnSpc>
                <a:spcPct val="150000"/>
              </a:lnSpc>
              <a:buNone/>
            </a:pPr>
            <a:r>
              <a:rPr lang="en-US" sz="1400" dirty="0" smtClean="0">
                <a:latin typeface="Times New Roman" panose="02020603050405020304" pitchFamily="18" charset="0"/>
                <a:cs typeface="Times New Roman" panose="02020603050405020304" pitchFamily="18" charset="0"/>
              </a:rPr>
              <a:t>6-</a:t>
            </a:r>
            <a:r>
              <a:rPr lang="en-US" sz="1400" dirty="0">
                <a:latin typeface="Times New Roman" panose="02020603050405020304" pitchFamily="18" charset="0"/>
                <a:cs typeface="Times New Roman" panose="02020603050405020304" pitchFamily="18" charset="0"/>
              </a:rPr>
              <a:t>Grabbe J, Haas N, Möller A, Henz BM. Erythema elevatum diutinum--evidence for disease-dependent leucocyte alterations and response to dapsone. Br J Dermatol 2000; 143:415.</a:t>
            </a:r>
          </a:p>
          <a:p>
            <a:pPr marL="0" indent="0" algn="l" rtl="0">
              <a:lnSpc>
                <a:spcPct val="150000"/>
              </a:lnSpc>
              <a:buNone/>
            </a:pPr>
            <a:endParaRPr lang="en-US" sz="1400" dirty="0"/>
          </a:p>
          <a:p>
            <a:pPr marL="0" indent="0" algn="l" rtl="0">
              <a:lnSpc>
                <a:spcPct val="150000"/>
              </a:lnSpc>
              <a:buNone/>
            </a:pPr>
            <a:endParaRPr lang="fa-IR" sz="1400" u="sng" dirty="0" smtClean="0">
              <a:solidFill>
                <a:schemeClr val="tx1">
                  <a:lumMod val="85000"/>
                  <a:lumOff val="15000"/>
                </a:schemeClr>
              </a:solidFill>
            </a:endParaRPr>
          </a:p>
          <a:p>
            <a:pPr marL="0" indent="0" algn="l" rtl="0">
              <a:lnSpc>
                <a:spcPct val="150000"/>
              </a:lnSpc>
              <a:buNone/>
            </a:pPr>
            <a:endParaRPr lang="fa-IR" dirty="0"/>
          </a:p>
        </p:txBody>
      </p:sp>
      <p:sp>
        <p:nvSpPr>
          <p:cNvPr id="6" name="Date Placeholder 5"/>
          <p:cNvSpPr>
            <a:spLocks noGrp="1"/>
          </p:cNvSpPr>
          <p:nvPr>
            <p:ph type="dt" sz="half" idx="10"/>
          </p:nvPr>
        </p:nvSpPr>
        <p:spPr/>
        <p:txBody>
          <a:bodyPr/>
          <a:lstStyle/>
          <a:p>
            <a:r>
              <a:rPr lang="en-US" dirty="0" smtClean="0"/>
              <a:t>9 December 2022</a:t>
            </a:r>
            <a:endParaRPr lang="fa-IR" dirty="0"/>
          </a:p>
        </p:txBody>
      </p:sp>
      <p:sp>
        <p:nvSpPr>
          <p:cNvPr id="7" name="Footer Placeholder 6"/>
          <p:cNvSpPr>
            <a:spLocks noGrp="1"/>
          </p:cNvSpPr>
          <p:nvPr>
            <p:ph type="ftr" sz="quarter" idx="11"/>
          </p:nvPr>
        </p:nvSpPr>
        <p:spPr/>
        <p:txBody>
          <a:bodyPr/>
          <a:lstStyle/>
          <a:p>
            <a:r>
              <a:rPr lang="en-US" dirty="0" smtClean="0"/>
              <a:t>Fakhreddin Sabooniha</a:t>
            </a:r>
            <a:endParaRPr lang="fa-IR" dirty="0"/>
          </a:p>
        </p:txBody>
      </p:sp>
      <p:sp>
        <p:nvSpPr>
          <p:cNvPr id="8" name="Slide Number Placeholder 7"/>
          <p:cNvSpPr>
            <a:spLocks noGrp="1"/>
          </p:cNvSpPr>
          <p:nvPr>
            <p:ph type="sldNum" sz="quarter" idx="12"/>
          </p:nvPr>
        </p:nvSpPr>
        <p:spPr/>
        <p:txBody>
          <a:bodyPr/>
          <a:lstStyle/>
          <a:p>
            <a:r>
              <a:rPr lang="en-US" dirty="0" smtClean="0"/>
              <a:t>22</a:t>
            </a:r>
            <a:endParaRPr lang="fa-IR" dirty="0"/>
          </a:p>
        </p:txBody>
      </p:sp>
    </p:spTree>
    <p:extLst>
      <p:ext uri="{BB962C8B-B14F-4D97-AF65-F5344CB8AC3E}">
        <p14:creationId xmlns:p14="http://schemas.microsoft.com/office/powerpoint/2010/main" val="25743842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73776" y="985651"/>
            <a:ext cx="10380023" cy="5191311"/>
          </a:xfrm>
        </p:spPr>
        <p:txBody>
          <a:bodyPr>
            <a:normAutofit fontScale="77500" lnSpcReduction="20000"/>
          </a:bodyPr>
          <a:lstStyle/>
          <a:p>
            <a:pPr marL="0" indent="0" algn="l" rtl="0">
              <a:lnSpc>
                <a:spcPct val="150000"/>
              </a:lnSpc>
              <a:buNone/>
            </a:pPr>
            <a:endParaRPr lang="en-US" sz="1500" dirty="0" smtClean="0">
              <a:latin typeface="Times New Roman" panose="02020603050405020304" pitchFamily="18" charset="0"/>
              <a:cs typeface="Times New Roman" panose="02020603050405020304" pitchFamily="18" charset="0"/>
            </a:endParaRPr>
          </a:p>
          <a:p>
            <a:pPr marL="0" indent="0" algn="l" rtl="0">
              <a:lnSpc>
                <a:spcPct val="150000"/>
              </a:lnSpc>
              <a:buNone/>
            </a:pPr>
            <a:r>
              <a:rPr lang="en-US" sz="1500" dirty="0" smtClean="0">
                <a:latin typeface="Times New Roman" panose="02020603050405020304" pitchFamily="18" charset="0"/>
                <a:cs typeface="Times New Roman" panose="02020603050405020304" pitchFamily="18" charset="0"/>
              </a:rPr>
              <a:t>7-Kimura </a:t>
            </a:r>
            <a:r>
              <a:rPr lang="en-US" sz="1500" dirty="0">
                <a:latin typeface="Times New Roman" panose="02020603050405020304" pitchFamily="18" charset="0"/>
                <a:cs typeface="Times New Roman" panose="02020603050405020304" pitchFamily="18" charset="0"/>
              </a:rPr>
              <a:t>H, Hayashi R, Tsuchida Y, et al. The role of IL-8 in skin lesions of a patient with erythema elevatum diutinum. J Eur Acad Dermatol Venereol 2021; 35:e396</a:t>
            </a:r>
            <a:r>
              <a:rPr lang="en-US" sz="1500" dirty="0" smtClean="0">
                <a:latin typeface="Times New Roman" panose="02020603050405020304" pitchFamily="18" charset="0"/>
                <a:cs typeface="Times New Roman" panose="02020603050405020304" pitchFamily="18" charset="0"/>
              </a:rPr>
              <a:t>.</a:t>
            </a:r>
          </a:p>
          <a:p>
            <a:pPr marL="0" indent="0" algn="l" rtl="0">
              <a:lnSpc>
                <a:spcPct val="150000"/>
              </a:lnSpc>
              <a:buNone/>
            </a:pPr>
            <a:r>
              <a:rPr lang="en-US" sz="1500" dirty="0" smtClean="0">
                <a:latin typeface="Times New Roman" panose="02020603050405020304" pitchFamily="18" charset="0"/>
                <a:cs typeface="Times New Roman" panose="02020603050405020304" pitchFamily="18" charset="0"/>
              </a:rPr>
              <a:t>8-</a:t>
            </a:r>
            <a:r>
              <a:rPr lang="en-US" sz="1500" dirty="0">
                <a:latin typeface="Times New Roman" panose="02020603050405020304" pitchFamily="18" charset="0"/>
                <a:cs typeface="Times New Roman" panose="02020603050405020304" pitchFamily="18" charset="0"/>
              </a:rPr>
              <a:t>ALHetheli GI, Aljarbou OZ, ALHumidi A, AlJasser MI. Atypical Palmar Involvement with Erythema Elevatum Diutinum as a Sole Manifestation: A Report of Two Cases. Clin Cosmet Investig Dermatol 2020; 13:529</a:t>
            </a:r>
            <a:r>
              <a:rPr lang="en-US" sz="1500" dirty="0" smtClean="0">
                <a:latin typeface="Times New Roman" panose="02020603050405020304" pitchFamily="18" charset="0"/>
                <a:cs typeface="Times New Roman" panose="02020603050405020304" pitchFamily="18" charset="0"/>
              </a:rPr>
              <a:t>.</a:t>
            </a:r>
          </a:p>
          <a:p>
            <a:pPr marL="0" indent="0" algn="l" rtl="0">
              <a:lnSpc>
                <a:spcPct val="150000"/>
              </a:lnSpc>
              <a:buNone/>
            </a:pPr>
            <a:r>
              <a:rPr lang="en-US" sz="1500" dirty="0" smtClean="0">
                <a:latin typeface="Times New Roman" panose="02020603050405020304" pitchFamily="18" charset="0"/>
                <a:cs typeface="Times New Roman" panose="02020603050405020304" pitchFamily="18" charset="0"/>
              </a:rPr>
              <a:t>9-</a:t>
            </a:r>
            <a:r>
              <a:rPr lang="en-US" sz="1500" dirty="0">
                <a:latin typeface="Times New Roman" panose="02020603050405020304" pitchFamily="18" charset="0"/>
                <a:cs typeface="Times New Roman" panose="02020603050405020304" pitchFamily="18" charset="0"/>
              </a:rPr>
              <a:t>Momen SE, Jorizzo J, </a:t>
            </a:r>
            <a:r>
              <a:rPr lang="en-US" sz="1500" dirty="0" smtClean="0">
                <a:latin typeface="Times New Roman" panose="02020603050405020304" pitchFamily="18" charset="0"/>
                <a:cs typeface="Times New Roman" panose="02020603050405020304" pitchFamily="18" charset="0"/>
              </a:rPr>
              <a:t>Al-</a:t>
            </a:r>
            <a:r>
              <a:rPr lang="en-US" sz="1500" dirty="0" err="1" smtClean="0">
                <a:latin typeface="Times New Roman" panose="02020603050405020304" pitchFamily="18" charset="0"/>
                <a:cs typeface="Times New Roman" panose="02020603050405020304" pitchFamily="18" charset="0"/>
              </a:rPr>
              <a:t>Niaimi</a:t>
            </a:r>
            <a:r>
              <a:rPr lang="en-US" sz="1500" dirty="0" smtClean="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F. Erythema elevatum diutinum: a review of presentation and treatment. J Eur Acad Dermatol Venereol 2014; 28:1594</a:t>
            </a:r>
            <a:r>
              <a:rPr lang="en-US" sz="1500" dirty="0" smtClean="0">
                <a:latin typeface="Times New Roman" panose="02020603050405020304" pitchFamily="18" charset="0"/>
                <a:cs typeface="Times New Roman" panose="02020603050405020304" pitchFamily="18" charset="0"/>
              </a:rPr>
              <a:t>.</a:t>
            </a:r>
          </a:p>
          <a:p>
            <a:pPr marL="0" indent="0" algn="l" rtl="0">
              <a:lnSpc>
                <a:spcPct val="150000"/>
              </a:lnSpc>
              <a:buNone/>
            </a:pPr>
            <a:r>
              <a:rPr lang="en-US" sz="1500" dirty="0" smtClean="0">
                <a:latin typeface="Times New Roman" panose="02020603050405020304" pitchFamily="18" charset="0"/>
                <a:cs typeface="Times New Roman" panose="02020603050405020304" pitchFamily="18" charset="0"/>
              </a:rPr>
              <a:t>10-</a:t>
            </a:r>
            <a:r>
              <a:rPr lang="en-US" sz="1500" dirty="0">
                <a:latin typeface="Times New Roman" panose="02020603050405020304" pitchFamily="18" charset="0"/>
                <a:cs typeface="Times New Roman" panose="02020603050405020304" pitchFamily="18" charset="0"/>
              </a:rPr>
              <a:t>Sardiña LA, Jour G, Piliang MP, Bergfeld WF. Erythema elevatum diutinum a rare and poorly understood cutaneous vasculitis: A single institution experience. J Cutan Pathol 2019; 46:97</a:t>
            </a:r>
            <a:r>
              <a:rPr lang="en-US" sz="1500" dirty="0" smtClean="0">
                <a:latin typeface="Times New Roman" panose="02020603050405020304" pitchFamily="18" charset="0"/>
                <a:cs typeface="Times New Roman" panose="02020603050405020304" pitchFamily="18" charset="0"/>
              </a:rPr>
              <a:t>.</a:t>
            </a:r>
          </a:p>
          <a:p>
            <a:pPr marL="0" indent="0" algn="l" rtl="0">
              <a:lnSpc>
                <a:spcPct val="150000"/>
              </a:lnSpc>
              <a:buNone/>
            </a:pPr>
            <a:r>
              <a:rPr lang="en-US" sz="1500" dirty="0" smtClean="0">
                <a:latin typeface="Times New Roman" panose="02020603050405020304" pitchFamily="18" charset="0"/>
                <a:cs typeface="Times New Roman" panose="02020603050405020304" pitchFamily="18" charset="0"/>
              </a:rPr>
              <a:t>11-</a:t>
            </a:r>
            <a:r>
              <a:rPr lang="en-US" sz="1500" dirty="0">
                <a:latin typeface="Times New Roman" panose="02020603050405020304" pitchFamily="18" charset="0"/>
                <a:cs typeface="Times New Roman" panose="02020603050405020304" pitchFamily="18" charset="0"/>
              </a:rPr>
              <a:t>Barzegar M, Davatchi CC, Akhyani M, et al. An atypical presentation of erythema elevatum diutinum involving palms and soles. Int J Dermatol 2009; 48:73</a:t>
            </a:r>
            <a:r>
              <a:rPr lang="en-US" sz="1500" dirty="0" smtClean="0">
                <a:latin typeface="Times New Roman" panose="02020603050405020304" pitchFamily="18" charset="0"/>
                <a:cs typeface="Times New Roman" panose="02020603050405020304" pitchFamily="18" charset="0"/>
              </a:rPr>
              <a:t>.</a:t>
            </a:r>
          </a:p>
          <a:p>
            <a:pPr marL="0" indent="0" algn="l" rtl="0">
              <a:lnSpc>
                <a:spcPct val="150000"/>
              </a:lnSpc>
              <a:buNone/>
            </a:pPr>
            <a:r>
              <a:rPr lang="en-US" sz="1500" dirty="0" smtClean="0">
                <a:latin typeface="Times New Roman" panose="02020603050405020304" pitchFamily="18" charset="0"/>
                <a:cs typeface="Times New Roman" panose="02020603050405020304" pitchFamily="18" charset="0"/>
              </a:rPr>
              <a:t>12-</a:t>
            </a:r>
            <a:r>
              <a:rPr lang="en-US" sz="1500" dirty="0">
                <a:latin typeface="Times New Roman" panose="02020603050405020304" pitchFamily="18" charset="0"/>
                <a:cs typeface="Times New Roman" panose="02020603050405020304" pitchFamily="18" charset="0"/>
              </a:rPr>
              <a:t>Paugam C, Laghmari O, Renaut JJ, Barbarot S. Rare presentation of erythema elevatum diutinum. JAAD Case Rep 2018; 4:824.</a:t>
            </a:r>
          </a:p>
          <a:p>
            <a:pPr marL="0" indent="0" algn="l" rtl="0">
              <a:lnSpc>
                <a:spcPct val="150000"/>
              </a:lnSpc>
              <a:buNone/>
            </a:pPr>
            <a:r>
              <a:rPr lang="en-US" sz="1500" dirty="0" smtClean="0">
                <a:latin typeface="Times New Roman" panose="02020603050405020304" pitchFamily="18" charset="0"/>
                <a:cs typeface="Times New Roman" panose="02020603050405020304" pitchFamily="18" charset="0"/>
              </a:rPr>
              <a:t>13-Tomasini </a:t>
            </a:r>
            <a:r>
              <a:rPr lang="en-US" sz="1500" dirty="0">
                <a:latin typeface="Times New Roman" panose="02020603050405020304" pitchFamily="18" charset="0"/>
                <a:cs typeface="Times New Roman" panose="02020603050405020304" pitchFamily="18" charset="0"/>
              </a:rPr>
              <a:t>C, Seia Z, Dapavo P, et al. Infantile erythema elevatum diutinum: report of a vesiculo-bullous case. Eur J Dermatol 2006; 16:683</a:t>
            </a:r>
            <a:r>
              <a:rPr lang="en-US" sz="1500" dirty="0" smtClean="0">
                <a:latin typeface="Times New Roman" panose="02020603050405020304" pitchFamily="18" charset="0"/>
                <a:cs typeface="Times New Roman" panose="02020603050405020304" pitchFamily="18" charset="0"/>
              </a:rPr>
              <a:t>.</a:t>
            </a:r>
          </a:p>
          <a:p>
            <a:pPr marL="0" indent="0" algn="l" rtl="0">
              <a:lnSpc>
                <a:spcPct val="150000"/>
              </a:lnSpc>
              <a:buNone/>
            </a:pPr>
            <a:r>
              <a:rPr lang="en-US" sz="1500" dirty="0" smtClean="0">
                <a:latin typeface="Times New Roman" panose="02020603050405020304" pitchFamily="18" charset="0"/>
                <a:cs typeface="Times New Roman" panose="02020603050405020304" pitchFamily="18" charset="0"/>
              </a:rPr>
              <a:t>14-</a:t>
            </a:r>
            <a:r>
              <a:rPr lang="en-US" sz="1500" dirty="0">
                <a:latin typeface="Times New Roman" panose="02020603050405020304" pitchFamily="18" charset="0"/>
                <a:cs typeface="Times New Roman" panose="02020603050405020304" pitchFamily="18" charset="0"/>
              </a:rPr>
              <a:t>Ossorio-García L, Jiménez-Gallo D, Arjona-Aguilera C, et al. Vesiculobullous variant of erythema elevatum diutinum. Clin Exp Dermatol 2017; 42:777</a:t>
            </a:r>
            <a:r>
              <a:rPr lang="en-US" sz="1500" dirty="0" smtClean="0">
                <a:latin typeface="Times New Roman" panose="02020603050405020304" pitchFamily="18" charset="0"/>
                <a:cs typeface="Times New Roman" panose="02020603050405020304" pitchFamily="18" charset="0"/>
              </a:rPr>
              <a:t>.</a:t>
            </a:r>
          </a:p>
          <a:p>
            <a:pPr marL="0" indent="0" algn="l" rtl="0">
              <a:lnSpc>
                <a:spcPct val="150000"/>
              </a:lnSpc>
              <a:buNone/>
            </a:pPr>
            <a:r>
              <a:rPr lang="en-US" sz="1500" dirty="0" smtClean="0">
                <a:latin typeface="Times New Roman" panose="02020603050405020304" pitchFamily="18" charset="0"/>
                <a:cs typeface="Times New Roman" panose="02020603050405020304" pitchFamily="18" charset="0"/>
              </a:rPr>
              <a:t>15-</a:t>
            </a:r>
            <a:r>
              <a:rPr lang="en-US" sz="1500" dirty="0">
                <a:latin typeface="Times New Roman" panose="02020603050405020304" pitchFamily="18" charset="0"/>
                <a:cs typeface="Times New Roman" panose="02020603050405020304" pitchFamily="18" charset="0"/>
              </a:rPr>
              <a:t>Yalici-Armagan B, Ates-Ozdemir D, Yeter G, Atakan N. Vesiculobullous Erythema Elevatum Diutinum: a Rare Variant With Epidermolysis Bullosa Acquisita-like Immunofluorescence Findings. Dermatol Pract Concept 2022; 12:e2022077.</a:t>
            </a:r>
          </a:p>
          <a:p>
            <a:pPr marL="0" indent="0" algn="l" rtl="0">
              <a:lnSpc>
                <a:spcPct val="150000"/>
              </a:lnSpc>
              <a:buNone/>
            </a:pPr>
            <a:endParaRPr lang="en-US" sz="1400" dirty="0"/>
          </a:p>
          <a:p>
            <a:pPr marL="0" indent="0" algn="l" rtl="0">
              <a:lnSpc>
                <a:spcPct val="150000"/>
              </a:lnSpc>
              <a:buNone/>
            </a:pPr>
            <a:endParaRPr lang="en-US" sz="1400" dirty="0"/>
          </a:p>
          <a:p>
            <a:pPr marL="0" indent="0" algn="l" rtl="0">
              <a:lnSpc>
                <a:spcPct val="150000"/>
              </a:lnSpc>
              <a:buNone/>
            </a:pPr>
            <a:endParaRPr lang="en-US" sz="1400" dirty="0"/>
          </a:p>
          <a:p>
            <a:pPr marL="0" indent="0" algn="l" rtl="0">
              <a:lnSpc>
                <a:spcPct val="150000"/>
              </a:lnSpc>
              <a:buNone/>
            </a:pPr>
            <a:endParaRPr lang="en-US" sz="1400" dirty="0"/>
          </a:p>
          <a:p>
            <a:pPr marL="0" indent="0" algn="l" rtl="0">
              <a:lnSpc>
                <a:spcPct val="150000"/>
              </a:lnSpc>
              <a:buNone/>
            </a:pPr>
            <a:endParaRPr lang="en-US" sz="1400" dirty="0"/>
          </a:p>
          <a:p>
            <a:pPr marL="0" indent="0" algn="l" rtl="0">
              <a:lnSpc>
                <a:spcPct val="150000"/>
              </a:lnSpc>
              <a:buNone/>
            </a:pPr>
            <a:endParaRPr lang="en-US" sz="1400" dirty="0"/>
          </a:p>
          <a:p>
            <a:pPr marL="0" indent="0" algn="l" rtl="0">
              <a:lnSpc>
                <a:spcPct val="150000"/>
              </a:lnSpc>
              <a:buNone/>
            </a:pPr>
            <a:endParaRPr lang="fa-IR" sz="1400"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r>
              <a:rPr lang="en-US" dirty="0" smtClean="0"/>
              <a:t>9 December 2022     </a:t>
            </a:r>
            <a:endParaRPr lang="fa-IR" dirty="0"/>
          </a:p>
        </p:txBody>
      </p:sp>
      <p:sp>
        <p:nvSpPr>
          <p:cNvPr id="3" name="Footer Placeholder 2"/>
          <p:cNvSpPr>
            <a:spLocks noGrp="1"/>
          </p:cNvSpPr>
          <p:nvPr>
            <p:ph type="ftr" sz="quarter" idx="11"/>
          </p:nvPr>
        </p:nvSpPr>
        <p:spPr/>
        <p:txBody>
          <a:bodyPr/>
          <a:lstStyle/>
          <a:p>
            <a:r>
              <a:rPr lang="en-US" dirty="0" smtClean="0"/>
              <a:t>Fakhreddin Sabooniha</a:t>
            </a:r>
            <a:endParaRPr lang="fa-IR" dirty="0"/>
          </a:p>
        </p:txBody>
      </p:sp>
      <p:sp>
        <p:nvSpPr>
          <p:cNvPr id="4" name="Slide Number Placeholder 3"/>
          <p:cNvSpPr>
            <a:spLocks noGrp="1"/>
          </p:cNvSpPr>
          <p:nvPr>
            <p:ph type="sldNum" sz="quarter" idx="12"/>
          </p:nvPr>
        </p:nvSpPr>
        <p:spPr/>
        <p:txBody>
          <a:bodyPr/>
          <a:lstStyle/>
          <a:p>
            <a:r>
              <a:rPr lang="en-US" dirty="0" smtClean="0"/>
              <a:t>23</a:t>
            </a:r>
            <a:endParaRPr lang="fa-IR" dirty="0"/>
          </a:p>
        </p:txBody>
      </p:sp>
      <p:pic>
        <p:nvPicPr>
          <p:cNvPr id="7" name="Picture 6"/>
          <p:cNvPicPr>
            <a:picLocks noChangeAspect="1"/>
          </p:cNvPicPr>
          <p:nvPr/>
        </p:nvPicPr>
        <p:blipFill rotWithShape="1">
          <a:blip r:embed="rId2"/>
          <a:srcRect l="1950" t="10377" r="90288" b="81108"/>
          <a:stretch/>
        </p:blipFill>
        <p:spPr>
          <a:xfrm>
            <a:off x="0" y="225631"/>
            <a:ext cx="1282390" cy="760021"/>
          </a:xfrm>
          <a:prstGeom prst="rect">
            <a:avLst/>
          </a:prstGeom>
        </p:spPr>
      </p:pic>
      <p:sp>
        <p:nvSpPr>
          <p:cNvPr id="8" name="TextBox 7"/>
          <p:cNvSpPr txBox="1"/>
          <p:nvPr/>
        </p:nvSpPr>
        <p:spPr>
          <a:xfrm>
            <a:off x="973776" y="427512"/>
            <a:ext cx="5248893" cy="369332"/>
          </a:xfrm>
          <a:prstGeom prst="rect">
            <a:avLst/>
          </a:prstGeom>
          <a:noFill/>
        </p:spPr>
        <p:txBody>
          <a:bodyPr wrap="square" rtlCol="1">
            <a:spAutoFit/>
          </a:bodyPr>
          <a:lstStyle/>
          <a:p>
            <a:r>
              <a:rPr lang="en-US" b="1" dirty="0" smtClean="0">
                <a:latin typeface="Times New Roman" panose="02020603050405020304" pitchFamily="18" charset="0"/>
                <a:cs typeface="Times New Roman" panose="02020603050405020304" pitchFamily="18" charset="0"/>
              </a:rPr>
              <a:t>World symposium on Orthopaedics 2022                   </a:t>
            </a:r>
            <a:endParaRPr lang="fa-I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21166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140030" y="1224357"/>
            <a:ext cx="10213769" cy="4952606"/>
          </a:xfrm>
        </p:spPr>
        <p:txBody>
          <a:bodyPr>
            <a:normAutofit fontScale="92500"/>
          </a:bodyPr>
          <a:lstStyle/>
          <a:p>
            <a:pPr marL="0" indent="0" algn="l" rtl="0">
              <a:lnSpc>
                <a:spcPct val="150000"/>
              </a:lnSpc>
              <a:buNone/>
            </a:pPr>
            <a:r>
              <a:rPr lang="en-US" sz="1400" dirty="0" smtClean="0">
                <a:latin typeface="Times New Roman" panose="02020603050405020304" pitchFamily="18" charset="0"/>
                <a:cs typeface="Times New Roman" panose="02020603050405020304" pitchFamily="18" charset="0"/>
              </a:rPr>
              <a:t>16-</a:t>
            </a:r>
            <a:r>
              <a:rPr lang="en-US" sz="1400" dirty="0"/>
              <a:t>Awan BE, Noda Y, Yabuno Y, et al. A Case of Erythema Elevatum Diutinum (EED) Exhibiting A Keloid-Like Appearance. Dermatol Ther (Heidelb) 2021; 11:2235</a:t>
            </a:r>
            <a:r>
              <a:rPr lang="en-US" sz="1400" dirty="0" smtClean="0"/>
              <a:t>.</a:t>
            </a:r>
          </a:p>
          <a:p>
            <a:pPr marL="0" indent="0" algn="l" rtl="0">
              <a:lnSpc>
                <a:spcPct val="150000"/>
              </a:lnSpc>
              <a:buNone/>
            </a:pPr>
            <a:r>
              <a:rPr lang="en-US" sz="1400" dirty="0" smtClean="0"/>
              <a:t>17-</a:t>
            </a:r>
            <a:r>
              <a:rPr lang="en-US" sz="1400" dirty="0"/>
              <a:t>Bouceiro-Mendes R, Garrido PM, Mendonça-Sanches M, et al. Erythema Elevatum Diutinum Appearing Within Old Scar Tissue. Am J Dermatopathol 2021; 43:755</a:t>
            </a:r>
            <a:r>
              <a:rPr lang="en-US" sz="1400" dirty="0" smtClean="0"/>
              <a:t>.</a:t>
            </a:r>
          </a:p>
          <a:p>
            <a:pPr marL="0" indent="0" algn="l" rtl="0">
              <a:lnSpc>
                <a:spcPct val="150000"/>
              </a:lnSpc>
              <a:buNone/>
            </a:pPr>
            <a:r>
              <a:rPr lang="en-US" sz="1400" dirty="0" smtClean="0"/>
              <a:t>18-</a:t>
            </a:r>
            <a:r>
              <a:rPr lang="en-US" sz="1400" dirty="0"/>
              <a:t>Aldave AJ, Shih JL, Jovkar S, McLeod SD. Peripheral keratitis associated with erythema elevatum diutinum. Am J Ophthalmol 2003; 135:389</a:t>
            </a:r>
            <a:r>
              <a:rPr lang="en-US" sz="1400" dirty="0" smtClean="0"/>
              <a:t>.</a:t>
            </a:r>
          </a:p>
          <a:p>
            <a:pPr marL="0" indent="0" algn="l" rtl="0">
              <a:lnSpc>
                <a:spcPct val="150000"/>
              </a:lnSpc>
              <a:buNone/>
            </a:pPr>
            <a:r>
              <a:rPr lang="en-US" sz="1400" dirty="0" smtClean="0"/>
              <a:t>19-Mitamura </a:t>
            </a:r>
            <a:r>
              <a:rPr lang="en-US" sz="1400" dirty="0"/>
              <a:t>Y, Fujiwara O, Miyanishi K, et al. Nodular scleritis and panuveitis with erythema elevatum diutinum. Am J Ophthalmol 2004; 137:368</a:t>
            </a:r>
            <a:r>
              <a:rPr lang="en-US" sz="1400" dirty="0" smtClean="0"/>
              <a:t>.</a:t>
            </a:r>
          </a:p>
          <a:p>
            <a:pPr marL="0" indent="0" algn="l" rtl="0">
              <a:lnSpc>
                <a:spcPct val="150000"/>
              </a:lnSpc>
              <a:buNone/>
            </a:pPr>
            <a:r>
              <a:rPr lang="en-US" sz="1400" dirty="0" smtClean="0"/>
              <a:t>20-</a:t>
            </a:r>
            <a:r>
              <a:rPr lang="en-US" sz="1400" dirty="0"/>
              <a:t>Lekhanont K, Patarakittam T, Mantachote K, et al. Progressive keratolysis with pseudopterygium associated with erythema elevatum diutinum. Ophthalmology 2011; 118:927</a:t>
            </a:r>
            <a:r>
              <a:rPr lang="en-US" sz="1400" dirty="0" smtClean="0"/>
              <a:t>.</a:t>
            </a:r>
          </a:p>
          <a:p>
            <a:pPr marL="0" indent="0" algn="l" rtl="0">
              <a:lnSpc>
                <a:spcPct val="150000"/>
              </a:lnSpc>
              <a:buNone/>
            </a:pPr>
            <a:r>
              <a:rPr lang="en-US" sz="1400" dirty="0" smtClean="0"/>
              <a:t>21-Rover </a:t>
            </a:r>
            <a:r>
              <a:rPr lang="en-US" sz="1400" dirty="0"/>
              <a:t>PA, Bittencourt C, Discacciati MP, et al. Erythema elevatum diutinum as a first clinical manifestation for diagnosing HIV infection: case history. Sao Paulo Med J 2005; 123:201</a:t>
            </a:r>
            <a:r>
              <a:rPr lang="en-US" sz="1400" dirty="0" smtClean="0"/>
              <a:t>.</a:t>
            </a:r>
          </a:p>
          <a:p>
            <a:pPr marL="0" indent="0" algn="l" rtl="0">
              <a:lnSpc>
                <a:spcPct val="150000"/>
              </a:lnSpc>
              <a:buNone/>
            </a:pPr>
            <a:r>
              <a:rPr lang="en-US" sz="1400" dirty="0" smtClean="0"/>
              <a:t>22-</a:t>
            </a:r>
            <a:r>
              <a:rPr lang="en-US" sz="1400" dirty="0"/>
              <a:t>Hirayama SA, Pinheiro CAT, Guarenti IM, Oliveira DS. Exuberant case of erythema elevatum diutinum in a patient infected with HIV and hepatitis B virus. An Bras Dermatol 2020; 95:200.</a:t>
            </a:r>
          </a:p>
          <a:p>
            <a:pPr marL="0" indent="0" algn="l" rtl="0">
              <a:lnSpc>
                <a:spcPct val="150000"/>
              </a:lnSpc>
              <a:buNone/>
            </a:pPr>
            <a:endParaRPr lang="en-US" sz="1400" dirty="0"/>
          </a:p>
          <a:p>
            <a:pPr marL="0" indent="0" algn="l" rtl="0">
              <a:lnSpc>
                <a:spcPct val="150000"/>
              </a:lnSpc>
              <a:buNone/>
            </a:pPr>
            <a:endParaRPr lang="en-US" sz="1400" dirty="0"/>
          </a:p>
          <a:p>
            <a:pPr marL="0" indent="0" algn="l" rtl="0">
              <a:lnSpc>
                <a:spcPct val="150000"/>
              </a:lnSpc>
              <a:buNone/>
            </a:pPr>
            <a:endParaRPr lang="en-US" sz="1400" dirty="0"/>
          </a:p>
          <a:p>
            <a:pPr marL="0" indent="0" algn="l" rtl="0">
              <a:lnSpc>
                <a:spcPct val="150000"/>
              </a:lnSpc>
              <a:buNone/>
            </a:pPr>
            <a:endParaRPr lang="fa-IR" sz="1400"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r>
              <a:rPr lang="en-US" dirty="0" smtClean="0"/>
              <a:t>9 December 2022            </a:t>
            </a:r>
            <a:endParaRPr lang="fa-IR" dirty="0"/>
          </a:p>
        </p:txBody>
      </p:sp>
      <p:sp>
        <p:nvSpPr>
          <p:cNvPr id="3" name="Footer Placeholder 2"/>
          <p:cNvSpPr>
            <a:spLocks noGrp="1"/>
          </p:cNvSpPr>
          <p:nvPr>
            <p:ph type="ftr" sz="quarter" idx="11"/>
          </p:nvPr>
        </p:nvSpPr>
        <p:spPr/>
        <p:txBody>
          <a:bodyPr/>
          <a:lstStyle/>
          <a:p>
            <a:r>
              <a:rPr lang="en-US" dirty="0" smtClean="0"/>
              <a:t>Fakhreddin Sabooniha</a:t>
            </a:r>
            <a:endParaRPr lang="fa-IR" dirty="0"/>
          </a:p>
        </p:txBody>
      </p:sp>
      <p:sp>
        <p:nvSpPr>
          <p:cNvPr id="4" name="Slide Number Placeholder 3"/>
          <p:cNvSpPr>
            <a:spLocks noGrp="1"/>
          </p:cNvSpPr>
          <p:nvPr>
            <p:ph type="sldNum" sz="quarter" idx="12"/>
          </p:nvPr>
        </p:nvSpPr>
        <p:spPr/>
        <p:txBody>
          <a:bodyPr/>
          <a:lstStyle/>
          <a:p>
            <a:r>
              <a:rPr lang="en-US" dirty="0" smtClean="0"/>
              <a:t>24</a:t>
            </a:r>
            <a:endParaRPr lang="fa-IR" dirty="0"/>
          </a:p>
        </p:txBody>
      </p:sp>
      <p:pic>
        <p:nvPicPr>
          <p:cNvPr id="5" name="Picture 4"/>
          <p:cNvPicPr>
            <a:picLocks noChangeAspect="1"/>
          </p:cNvPicPr>
          <p:nvPr/>
        </p:nvPicPr>
        <p:blipFill rotWithShape="1">
          <a:blip r:embed="rId2"/>
          <a:srcRect l="1950" t="10377" r="90288" b="81108"/>
          <a:stretch/>
        </p:blipFill>
        <p:spPr>
          <a:xfrm>
            <a:off x="0" y="213755"/>
            <a:ext cx="1282390" cy="831215"/>
          </a:xfrm>
          <a:prstGeom prst="rect">
            <a:avLst/>
          </a:prstGeom>
        </p:spPr>
      </p:pic>
      <p:sp>
        <p:nvSpPr>
          <p:cNvPr id="9" name="TextBox 8"/>
          <p:cNvSpPr txBox="1"/>
          <p:nvPr/>
        </p:nvSpPr>
        <p:spPr>
          <a:xfrm>
            <a:off x="997527" y="534390"/>
            <a:ext cx="5415147" cy="369332"/>
          </a:xfrm>
          <a:prstGeom prst="rect">
            <a:avLst/>
          </a:prstGeom>
          <a:noFill/>
        </p:spPr>
        <p:txBody>
          <a:bodyPr wrap="square" rtlCol="1">
            <a:spAutoFit/>
          </a:bodyPr>
          <a:lstStyle/>
          <a:p>
            <a:r>
              <a:rPr lang="en-US" b="1" dirty="0" smtClean="0">
                <a:latin typeface="Times New Roman" panose="02020603050405020304" pitchFamily="18" charset="0"/>
                <a:cs typeface="Times New Roman" panose="02020603050405020304" pitchFamily="18" charset="0"/>
              </a:rPr>
              <a:t>World Symposium on Orthopaedics 2022                   </a:t>
            </a:r>
            <a:endParaRPr lang="fa-I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8821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76854"/>
            <a:ext cx="10515600" cy="5000109"/>
          </a:xfrm>
        </p:spPr>
        <p:txBody>
          <a:bodyPr>
            <a:normAutofit lnSpcReduction="10000"/>
          </a:bodyPr>
          <a:lstStyle/>
          <a:p>
            <a:pPr marL="0" indent="0" algn="l" rtl="0">
              <a:lnSpc>
                <a:spcPct val="150000"/>
              </a:lnSpc>
              <a:buNone/>
            </a:pPr>
            <a:r>
              <a:rPr lang="en-US" sz="1400" dirty="0" smtClean="0">
                <a:latin typeface="Times New Roman" panose="02020603050405020304" pitchFamily="18" charset="0"/>
                <a:cs typeface="Times New Roman" panose="02020603050405020304" pitchFamily="18" charset="0"/>
              </a:rPr>
              <a:t>23-</a:t>
            </a:r>
            <a:r>
              <a:rPr lang="en-US" sz="1400" dirty="0"/>
              <a:t>Cream JJ, Levene GM, Calnan CD. Erythema elevatum diutinum: an unusual reaction to streptococcal antigen and response to dapsone. Br J Dermatol 1971; 84:393</a:t>
            </a:r>
            <a:r>
              <a:rPr lang="en-US" sz="1400" dirty="0" smtClean="0"/>
              <a:t>.</a:t>
            </a:r>
          </a:p>
          <a:p>
            <a:pPr marL="0" indent="0" algn="l" rtl="0">
              <a:lnSpc>
                <a:spcPct val="150000"/>
              </a:lnSpc>
              <a:buNone/>
            </a:pPr>
            <a:r>
              <a:rPr lang="en-US" sz="1400" dirty="0" smtClean="0"/>
              <a:t>24-</a:t>
            </a:r>
            <a:r>
              <a:rPr lang="en-US" sz="1400" dirty="0"/>
              <a:t>Hoy JV, Kikam A, Tyler K, et al. Unusual presentation of erythema elevatum diutinum with underlying hepatitis B infection. Cutis 2018; 101:462</a:t>
            </a:r>
            <a:r>
              <a:rPr lang="en-US" sz="1400" dirty="0" smtClean="0"/>
              <a:t>.</a:t>
            </a:r>
          </a:p>
          <a:p>
            <a:pPr marL="0" indent="0" algn="l" rtl="0">
              <a:lnSpc>
                <a:spcPct val="150000"/>
              </a:lnSpc>
              <a:buNone/>
            </a:pPr>
            <a:r>
              <a:rPr lang="en-US" sz="1400" dirty="0" smtClean="0"/>
              <a:t>25-</a:t>
            </a:r>
            <a:r>
              <a:rPr lang="en-US" sz="1400" dirty="0"/>
              <a:t>Sinha P, Sharma J, Tiwari S, et al. A case of multidrug-resistant tuberculosis presenting as erythema elevatum diutinum: A rare association. Indian J Dermatol Venereol Leprol 2022; 88:548</a:t>
            </a:r>
            <a:r>
              <a:rPr lang="en-US" sz="1400" dirty="0" smtClean="0"/>
              <a:t>.</a:t>
            </a:r>
          </a:p>
          <a:p>
            <a:pPr marL="0" indent="0" algn="l" rtl="0">
              <a:lnSpc>
                <a:spcPct val="150000"/>
              </a:lnSpc>
              <a:buNone/>
            </a:pPr>
            <a:r>
              <a:rPr lang="en-US" sz="1400" dirty="0" smtClean="0"/>
              <a:t>26-</a:t>
            </a:r>
            <a:r>
              <a:rPr lang="en-US" sz="1400" dirty="0"/>
              <a:t>Chow RK, Benny WB, Coupe RL, et al. Erythema elevatum diutinum associated with IgA paraproteinemia successfully controlled with intermittent plasma exchange. Arch Dermatol 1996; 132:1360</a:t>
            </a:r>
            <a:r>
              <a:rPr lang="en-US" sz="1400" dirty="0" smtClean="0"/>
              <a:t>.</a:t>
            </a:r>
          </a:p>
          <a:p>
            <a:pPr marL="0" indent="0" algn="l" rtl="0">
              <a:lnSpc>
                <a:spcPct val="150000"/>
              </a:lnSpc>
              <a:buNone/>
            </a:pPr>
            <a:r>
              <a:rPr lang="en-US" sz="1400" dirty="0" smtClean="0"/>
              <a:t>27-</a:t>
            </a:r>
            <a:r>
              <a:rPr lang="en-US" sz="1400" dirty="0"/>
              <a:t>Delaporte E, Alfandari S, Fenaux P, et al. Erythema elevatum diutinum and chronic lymphocytic leukemia. Clin Exp Dermatol 1994; 19:188</a:t>
            </a:r>
            <a:r>
              <a:rPr lang="en-US" sz="1400" dirty="0" smtClean="0"/>
              <a:t>.</a:t>
            </a:r>
          </a:p>
          <a:p>
            <a:pPr marL="0" indent="0" algn="l" rtl="0">
              <a:lnSpc>
                <a:spcPct val="150000"/>
              </a:lnSpc>
              <a:buNone/>
            </a:pPr>
            <a:r>
              <a:rPr lang="en-US" sz="1400" dirty="0" smtClean="0"/>
              <a:t>28-</a:t>
            </a:r>
            <a:r>
              <a:rPr lang="en-US" sz="1400" dirty="0"/>
              <a:t>Futei Y, Konohana I. A case of erythema elevatum diutinum associated with B-cell lymphoma: a rare distribution involving palms, soles and nails. Br J Dermatol 2000; 142:116</a:t>
            </a:r>
            <a:r>
              <a:rPr lang="en-US" sz="1400" dirty="0" smtClean="0"/>
              <a:t>.</a:t>
            </a:r>
          </a:p>
          <a:p>
            <a:pPr marL="0" indent="0" algn="l" rtl="0">
              <a:lnSpc>
                <a:spcPct val="150000"/>
              </a:lnSpc>
              <a:buNone/>
            </a:pPr>
            <a:r>
              <a:rPr lang="en-US" sz="1400" dirty="0" smtClean="0"/>
              <a:t>29-</a:t>
            </a:r>
            <a:r>
              <a:rPr lang="en-US" sz="1400" dirty="0"/>
              <a:t>Patnala GP, Sunandini AP, Rayavarapu R, Yandapalli PS. Erythema elevatum diutinum in association with IgA monoclonal gammopathy: A rare case report. Indian Dermatol Online J 2016; 7:300.</a:t>
            </a:r>
          </a:p>
          <a:p>
            <a:pPr marL="0" indent="0" algn="l" rtl="0">
              <a:lnSpc>
                <a:spcPct val="150000"/>
              </a:lnSpc>
              <a:buNone/>
            </a:pPr>
            <a:endParaRPr lang="en-US" sz="1400" dirty="0"/>
          </a:p>
          <a:p>
            <a:pPr marL="0" indent="0" algn="l" rtl="0">
              <a:lnSpc>
                <a:spcPct val="150000"/>
              </a:lnSpc>
              <a:buNone/>
            </a:pPr>
            <a:endParaRPr lang="en-US" sz="1400" dirty="0"/>
          </a:p>
          <a:p>
            <a:pPr marL="0" indent="0" algn="l" rtl="0">
              <a:lnSpc>
                <a:spcPct val="150000"/>
              </a:lnSpc>
              <a:buNone/>
            </a:pPr>
            <a:endParaRPr lang="en-US" sz="1400" dirty="0"/>
          </a:p>
          <a:p>
            <a:pPr marL="0" indent="0" algn="l" rtl="0">
              <a:lnSpc>
                <a:spcPct val="150000"/>
              </a:lnSpc>
              <a:buNone/>
            </a:pPr>
            <a:endParaRPr lang="en-US" sz="1400" dirty="0"/>
          </a:p>
          <a:p>
            <a:pPr marL="0" indent="0" algn="l" rtl="0">
              <a:lnSpc>
                <a:spcPct val="150000"/>
              </a:lnSpc>
              <a:buNone/>
            </a:pPr>
            <a:endParaRPr lang="en-US" sz="1400" dirty="0"/>
          </a:p>
          <a:p>
            <a:pPr marL="0" indent="0" algn="l" rtl="0">
              <a:lnSpc>
                <a:spcPct val="150000"/>
              </a:lnSpc>
              <a:buNone/>
            </a:pPr>
            <a:endParaRPr lang="fa-IR" sz="1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dirty="0" smtClean="0"/>
              <a:t>9 December 2022        </a:t>
            </a:r>
            <a:endParaRPr lang="fa-IR" dirty="0"/>
          </a:p>
        </p:txBody>
      </p:sp>
      <p:sp>
        <p:nvSpPr>
          <p:cNvPr id="5" name="Footer Placeholder 4"/>
          <p:cNvSpPr>
            <a:spLocks noGrp="1"/>
          </p:cNvSpPr>
          <p:nvPr>
            <p:ph type="ftr" sz="quarter" idx="11"/>
          </p:nvPr>
        </p:nvSpPr>
        <p:spPr/>
        <p:txBody>
          <a:bodyPr/>
          <a:lstStyle/>
          <a:p>
            <a:r>
              <a:rPr lang="en-US" dirty="0" smtClean="0"/>
              <a:t>Fakhreddin Sabooniha</a:t>
            </a:r>
            <a:endParaRPr lang="fa-IR" dirty="0"/>
          </a:p>
        </p:txBody>
      </p:sp>
      <p:sp>
        <p:nvSpPr>
          <p:cNvPr id="6" name="Slide Number Placeholder 5"/>
          <p:cNvSpPr>
            <a:spLocks noGrp="1"/>
          </p:cNvSpPr>
          <p:nvPr>
            <p:ph type="sldNum" sz="quarter" idx="12"/>
          </p:nvPr>
        </p:nvSpPr>
        <p:spPr/>
        <p:txBody>
          <a:bodyPr/>
          <a:lstStyle/>
          <a:p>
            <a:r>
              <a:rPr lang="en-US" dirty="0" smtClean="0"/>
              <a:t>25</a:t>
            </a:r>
            <a:endParaRPr lang="fa-IR" dirty="0"/>
          </a:p>
        </p:txBody>
      </p:sp>
      <p:pic>
        <p:nvPicPr>
          <p:cNvPr id="7" name="Picture 6"/>
          <p:cNvPicPr>
            <a:picLocks noChangeAspect="1"/>
          </p:cNvPicPr>
          <p:nvPr/>
        </p:nvPicPr>
        <p:blipFill rotWithShape="1">
          <a:blip r:embed="rId2"/>
          <a:srcRect l="1950" t="10377" r="90288" b="81108"/>
          <a:stretch/>
        </p:blipFill>
        <p:spPr>
          <a:xfrm>
            <a:off x="-1" y="249382"/>
            <a:ext cx="1282535" cy="748085"/>
          </a:xfrm>
          <a:prstGeom prst="rect">
            <a:avLst/>
          </a:prstGeom>
        </p:spPr>
      </p:pic>
      <p:sp>
        <p:nvSpPr>
          <p:cNvPr id="8" name="TextBox 7"/>
          <p:cNvSpPr txBox="1"/>
          <p:nvPr/>
        </p:nvSpPr>
        <p:spPr>
          <a:xfrm>
            <a:off x="950027" y="463138"/>
            <a:ext cx="4940134" cy="369332"/>
          </a:xfrm>
          <a:prstGeom prst="rect">
            <a:avLst/>
          </a:prstGeom>
          <a:noFill/>
        </p:spPr>
        <p:txBody>
          <a:bodyPr wrap="square" rtlCol="1">
            <a:spAutoFit/>
          </a:bodyPr>
          <a:lstStyle/>
          <a:p>
            <a:r>
              <a:rPr lang="en-US" b="1" dirty="0" smtClean="0">
                <a:latin typeface="Times New Roman" panose="02020603050405020304" pitchFamily="18" charset="0"/>
                <a:cs typeface="Times New Roman" panose="02020603050405020304" pitchFamily="18" charset="0"/>
              </a:rPr>
              <a:t>World Symposium on Orthopaedics 2022            </a:t>
            </a:r>
            <a:endParaRPr lang="fa-I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43020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70318"/>
            <a:ext cx="10515600" cy="5006645"/>
          </a:xfrm>
        </p:spPr>
        <p:txBody>
          <a:bodyPr>
            <a:normAutofit/>
          </a:bodyPr>
          <a:lstStyle/>
          <a:p>
            <a:pPr marL="0" indent="0" algn="l" rtl="0">
              <a:lnSpc>
                <a:spcPct val="150000"/>
              </a:lnSpc>
              <a:buNone/>
            </a:pPr>
            <a:r>
              <a:rPr lang="en-US" sz="1400" dirty="0" smtClean="0">
                <a:latin typeface="Times New Roman" panose="02020603050405020304" pitchFamily="18" charset="0"/>
                <a:cs typeface="Times New Roman" panose="02020603050405020304" pitchFamily="18" charset="0"/>
              </a:rPr>
              <a:t>30-</a:t>
            </a:r>
            <a:r>
              <a:rPr lang="en-US" sz="1400" dirty="0"/>
              <a:t>Walker KD, Badame AJ. Erythema elevatum diutinum in a patient with Crohn's disease. J Am Acad Dermatol 1990; 22:948</a:t>
            </a:r>
            <a:r>
              <a:rPr lang="en-US" sz="1400" dirty="0" smtClean="0"/>
              <a:t>.</a:t>
            </a:r>
          </a:p>
          <a:p>
            <a:pPr marL="0" indent="0" algn="l" rtl="0">
              <a:lnSpc>
                <a:spcPct val="150000"/>
              </a:lnSpc>
              <a:buNone/>
            </a:pPr>
            <a:r>
              <a:rPr lang="en-US" sz="1400" dirty="0" smtClean="0"/>
              <a:t>31-</a:t>
            </a:r>
            <a:r>
              <a:rPr lang="en-US" sz="1400" dirty="0"/>
              <a:t>Nakajima H, Ikeda M, Yamamoto Y, Kodama H. Erythema elevatum diutinum complicated by rheumatoid arthritis. J Dermatol 1999; 26:452</a:t>
            </a:r>
            <a:r>
              <a:rPr lang="en-US" sz="1400" dirty="0" smtClean="0"/>
              <a:t>.</a:t>
            </a:r>
          </a:p>
          <a:p>
            <a:pPr marL="0" indent="0" algn="l" rtl="0">
              <a:lnSpc>
                <a:spcPct val="150000"/>
              </a:lnSpc>
              <a:buNone/>
            </a:pPr>
            <a:r>
              <a:rPr lang="en-US" sz="1400" dirty="0" smtClean="0"/>
              <a:t>32-</a:t>
            </a:r>
            <a:r>
              <a:rPr lang="en-US" sz="1400" dirty="0"/>
              <a:t>Collier PM, Neill SM, Branfoot AC, Staughton RC. Erythema elevatum diutinum--a solitary lesion in a patient with rheumatoid arthritis. Clin Exp Dermatol 1990; 15:394</a:t>
            </a:r>
            <a:r>
              <a:rPr lang="en-US" sz="1400" dirty="0" smtClean="0"/>
              <a:t>.</a:t>
            </a:r>
          </a:p>
          <a:p>
            <a:pPr marL="0" indent="0" algn="l" rtl="0">
              <a:lnSpc>
                <a:spcPct val="150000"/>
              </a:lnSpc>
              <a:buNone/>
            </a:pPr>
            <a:r>
              <a:rPr lang="en-US" sz="1400" dirty="0" smtClean="0"/>
              <a:t>33-</a:t>
            </a:r>
            <a:r>
              <a:rPr lang="en-US" sz="1400" dirty="0"/>
              <a:t>Rodriguez-Serna M, Fortea JM, Perez A, et al. Erythema elevatum diutinum associated with celiac disease: response to a gluten-free diet. Pediatr Dermatol 1993; 10:125</a:t>
            </a:r>
            <a:r>
              <a:rPr lang="en-US" sz="1400" dirty="0" smtClean="0"/>
              <a:t>.</a:t>
            </a:r>
          </a:p>
          <a:p>
            <a:pPr marL="0" indent="0" algn="l" rtl="0">
              <a:lnSpc>
                <a:spcPct val="150000"/>
              </a:lnSpc>
              <a:buNone/>
            </a:pPr>
            <a:r>
              <a:rPr lang="en-US" sz="1400" dirty="0" smtClean="0"/>
              <a:t>34-Kwon </a:t>
            </a:r>
            <a:r>
              <a:rPr lang="en-US" sz="1400" dirty="0"/>
              <a:t>JL, Sigal AC, Bossenbroek NM. Erythema elevatum diutinum in association with celiac disease. Int J Dermatol 2009; 48:787</a:t>
            </a:r>
            <a:r>
              <a:rPr lang="en-US" sz="1400" dirty="0" smtClean="0"/>
              <a:t>.</a:t>
            </a:r>
          </a:p>
          <a:p>
            <a:pPr marL="0" indent="0" algn="l" rtl="0">
              <a:lnSpc>
                <a:spcPct val="150000"/>
              </a:lnSpc>
              <a:buNone/>
            </a:pPr>
            <a:r>
              <a:rPr lang="en-US" sz="1400" dirty="0" smtClean="0"/>
              <a:t>35-</a:t>
            </a:r>
            <a:r>
              <a:rPr lang="en-US" sz="1400" dirty="0"/>
              <a:t>Chan Y, Mok CC, Tang WY. Erythema elevatum diutinum in systemic lupus erythematosus. Rheumatol Int 2011; 31:259</a:t>
            </a:r>
            <a:r>
              <a:rPr lang="en-US" sz="1400" dirty="0" smtClean="0"/>
              <a:t>.</a:t>
            </a:r>
          </a:p>
          <a:p>
            <a:pPr marL="0" indent="0" algn="l" rtl="0">
              <a:lnSpc>
                <a:spcPct val="150000"/>
              </a:lnSpc>
              <a:buNone/>
            </a:pPr>
            <a:r>
              <a:rPr lang="en-US" sz="1400" dirty="0" smtClean="0"/>
              <a:t>36-</a:t>
            </a:r>
            <a:r>
              <a:rPr lang="en-US" sz="1400" dirty="0"/>
              <a:t>Yilmaz F, Artaç M, Ciftçioglu MA, Yilmaz E. A case of erythema elevatum diutinum associated with breast carcinoma. Int J Dermatol 2005; 44:948</a:t>
            </a:r>
            <a:r>
              <a:rPr lang="en-US" sz="1400" dirty="0" smtClean="0"/>
              <a:t>.</a:t>
            </a:r>
          </a:p>
          <a:p>
            <a:pPr marL="0" indent="0" algn="l" rtl="0">
              <a:lnSpc>
                <a:spcPct val="150000"/>
              </a:lnSpc>
              <a:buNone/>
            </a:pPr>
            <a:r>
              <a:rPr lang="en-US" sz="1400" dirty="0" smtClean="0"/>
              <a:t>37-</a:t>
            </a:r>
            <a:r>
              <a:rPr lang="en-US" sz="1400" dirty="0"/>
              <a:t>Ziemer M, Koehler MJ, Weyers W. Erythema elevatum diutinum - a chronic leukocytoclastic vasculitis microscopically indistinguishable from granuloma faciale? J Cutan Pathol 2011; 38:876.</a:t>
            </a:r>
          </a:p>
          <a:p>
            <a:pPr marL="0" indent="0" algn="l" rtl="0">
              <a:lnSpc>
                <a:spcPct val="150000"/>
              </a:lnSpc>
              <a:buNone/>
            </a:pPr>
            <a:endParaRPr lang="en-US" sz="1400" dirty="0"/>
          </a:p>
          <a:p>
            <a:pPr marL="0" indent="0" algn="l" rtl="0">
              <a:lnSpc>
                <a:spcPct val="150000"/>
              </a:lnSpc>
              <a:buNone/>
            </a:pPr>
            <a:endParaRPr lang="en-US" sz="1400" dirty="0"/>
          </a:p>
          <a:p>
            <a:pPr marL="0" indent="0" algn="l" rtl="0">
              <a:lnSpc>
                <a:spcPct val="150000"/>
              </a:lnSpc>
              <a:buNone/>
            </a:pPr>
            <a:endParaRPr lang="en-US" sz="1400" dirty="0"/>
          </a:p>
          <a:p>
            <a:pPr marL="0" indent="0" algn="l" rtl="0">
              <a:buNone/>
            </a:pPr>
            <a:endParaRPr lang="en-US" sz="1400" dirty="0"/>
          </a:p>
          <a:p>
            <a:pPr marL="0" indent="0" algn="l" rtl="0">
              <a:buNone/>
            </a:pPr>
            <a:endParaRPr lang="en-US" sz="1400" dirty="0"/>
          </a:p>
          <a:p>
            <a:pPr marL="0" indent="0" algn="l" rtl="0">
              <a:buNone/>
            </a:pPr>
            <a:endParaRPr lang="en-US" sz="1400" dirty="0"/>
          </a:p>
        </p:txBody>
      </p:sp>
      <p:sp>
        <p:nvSpPr>
          <p:cNvPr id="4" name="Date Placeholder 3"/>
          <p:cNvSpPr>
            <a:spLocks noGrp="1"/>
          </p:cNvSpPr>
          <p:nvPr>
            <p:ph type="dt" sz="half" idx="10"/>
          </p:nvPr>
        </p:nvSpPr>
        <p:spPr/>
        <p:txBody>
          <a:bodyPr/>
          <a:lstStyle/>
          <a:p>
            <a:r>
              <a:rPr lang="en-US" dirty="0" smtClean="0"/>
              <a:t>9 December 2022        </a:t>
            </a:r>
            <a:endParaRPr lang="fa-IR" dirty="0"/>
          </a:p>
        </p:txBody>
      </p:sp>
      <p:sp>
        <p:nvSpPr>
          <p:cNvPr id="5" name="Footer Placeholder 4"/>
          <p:cNvSpPr>
            <a:spLocks noGrp="1"/>
          </p:cNvSpPr>
          <p:nvPr>
            <p:ph type="ftr" sz="quarter" idx="11"/>
          </p:nvPr>
        </p:nvSpPr>
        <p:spPr/>
        <p:txBody>
          <a:bodyPr/>
          <a:lstStyle/>
          <a:p>
            <a:r>
              <a:rPr lang="en-US" dirty="0" smtClean="0"/>
              <a:t>Fakhreddin Sabooniha</a:t>
            </a:r>
            <a:endParaRPr lang="fa-IR" dirty="0"/>
          </a:p>
        </p:txBody>
      </p:sp>
      <p:sp>
        <p:nvSpPr>
          <p:cNvPr id="6" name="Slide Number Placeholder 5"/>
          <p:cNvSpPr>
            <a:spLocks noGrp="1"/>
          </p:cNvSpPr>
          <p:nvPr>
            <p:ph type="sldNum" sz="quarter" idx="12"/>
          </p:nvPr>
        </p:nvSpPr>
        <p:spPr/>
        <p:txBody>
          <a:bodyPr/>
          <a:lstStyle/>
          <a:p>
            <a:r>
              <a:rPr lang="en-US" dirty="0" smtClean="0"/>
              <a:t>26</a:t>
            </a:r>
            <a:endParaRPr lang="fa-IR" dirty="0"/>
          </a:p>
        </p:txBody>
      </p:sp>
      <p:pic>
        <p:nvPicPr>
          <p:cNvPr id="7" name="Picture 6"/>
          <p:cNvPicPr>
            <a:picLocks noChangeAspect="1"/>
          </p:cNvPicPr>
          <p:nvPr/>
        </p:nvPicPr>
        <p:blipFill rotWithShape="1">
          <a:blip r:embed="rId2"/>
          <a:srcRect l="1950" t="10377" r="90288" b="81108"/>
          <a:stretch/>
        </p:blipFill>
        <p:spPr>
          <a:xfrm>
            <a:off x="0" y="237506"/>
            <a:ext cx="1282390" cy="766557"/>
          </a:xfrm>
          <a:prstGeom prst="rect">
            <a:avLst/>
          </a:prstGeom>
        </p:spPr>
      </p:pic>
      <p:sp>
        <p:nvSpPr>
          <p:cNvPr id="8" name="TextBox 7"/>
          <p:cNvSpPr txBox="1"/>
          <p:nvPr/>
        </p:nvSpPr>
        <p:spPr>
          <a:xfrm>
            <a:off x="926275" y="451262"/>
            <a:ext cx="4940135" cy="369332"/>
          </a:xfrm>
          <a:prstGeom prst="rect">
            <a:avLst/>
          </a:prstGeom>
          <a:noFill/>
        </p:spPr>
        <p:txBody>
          <a:bodyPr wrap="square" rtlCol="1">
            <a:spAutoFit/>
          </a:bodyPr>
          <a:lstStyle/>
          <a:p>
            <a:r>
              <a:rPr lang="en-US" b="1" dirty="0" smtClean="0">
                <a:latin typeface="Times New Roman" panose="02020603050405020304" pitchFamily="18" charset="0"/>
                <a:cs typeface="Times New Roman" panose="02020603050405020304" pitchFamily="18" charset="0"/>
              </a:rPr>
              <a:t>World Symposium on Orthopaedics 2022           </a:t>
            </a:r>
            <a:endParaRPr lang="fa-I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86825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1283"/>
            <a:ext cx="10515600" cy="4965680"/>
          </a:xfrm>
        </p:spPr>
        <p:txBody>
          <a:bodyPr>
            <a:normAutofit/>
          </a:bodyPr>
          <a:lstStyle/>
          <a:p>
            <a:pPr marL="0" indent="0" algn="l" rtl="0">
              <a:lnSpc>
                <a:spcPct val="150000"/>
              </a:lnSpc>
              <a:buNone/>
            </a:pPr>
            <a:r>
              <a:rPr lang="en-US" sz="1400" dirty="0" smtClean="0">
                <a:latin typeface="Times New Roman" panose="02020603050405020304" pitchFamily="18" charset="0"/>
                <a:cs typeface="Times New Roman" panose="02020603050405020304" pitchFamily="18" charset="0"/>
              </a:rPr>
              <a:t>38-</a:t>
            </a:r>
            <a:r>
              <a:rPr lang="en-US" sz="1400" dirty="0"/>
              <a:t>Fang YH, Wei KC, Yu MS. Improvement of erythema elevatum diutinum refractory to dapsone following treatment for underlying multiple myeloma. Eur J Dermatol 2021; 31:655</a:t>
            </a:r>
            <a:r>
              <a:rPr lang="en-US" sz="1400" dirty="0" smtClean="0"/>
              <a:t>.</a:t>
            </a:r>
          </a:p>
          <a:p>
            <a:pPr marL="0" indent="0" algn="l" rtl="0">
              <a:lnSpc>
                <a:spcPct val="150000"/>
              </a:lnSpc>
              <a:buNone/>
            </a:pPr>
            <a:r>
              <a:rPr lang="en-US" sz="1400" dirty="0" smtClean="0"/>
              <a:t>39-</a:t>
            </a:r>
            <a:r>
              <a:rPr lang="en-US" sz="1400" dirty="0"/>
              <a:t>Vaiyavatjamai P, Wattanakrai P. Erythema elevatum diutinum associated with peripheral ulcerative keratitis. J Eur Acad Dermatol Venereol 2011; 25:741</a:t>
            </a:r>
            <a:r>
              <a:rPr lang="en-US" sz="1400" dirty="0" smtClean="0"/>
              <a:t>.</a:t>
            </a:r>
          </a:p>
          <a:p>
            <a:pPr marL="0" indent="0" algn="l" rtl="0">
              <a:lnSpc>
                <a:spcPct val="150000"/>
              </a:lnSpc>
              <a:buNone/>
            </a:pPr>
            <a:r>
              <a:rPr lang="en-US" sz="1400" dirty="0" smtClean="0"/>
              <a:t>40-</a:t>
            </a:r>
            <a:r>
              <a:rPr lang="en-US" sz="1400" dirty="0"/>
              <a:t>Chowdhury MM, Inaloz HS, Motley RJ, Knight AG. Erythema elevatum diutinum and IgA paraproteinaemia: 'a preclinical iceberg'. Int J Dermatol 2002; 41:368</a:t>
            </a:r>
            <a:r>
              <a:rPr lang="en-US" sz="1400" dirty="0" smtClean="0"/>
              <a:t>.</a:t>
            </a:r>
          </a:p>
          <a:p>
            <a:pPr marL="0" indent="0" algn="l" rtl="0">
              <a:lnSpc>
                <a:spcPct val="150000"/>
              </a:lnSpc>
              <a:buNone/>
            </a:pPr>
            <a:endParaRPr lang="en-US" sz="1400" dirty="0"/>
          </a:p>
          <a:p>
            <a:pPr marL="0" indent="0" algn="l" rtl="0">
              <a:lnSpc>
                <a:spcPct val="150000"/>
              </a:lnSpc>
              <a:buNone/>
            </a:pPr>
            <a:endParaRPr lang="en-US" sz="1400" dirty="0"/>
          </a:p>
          <a:p>
            <a:pPr marL="0" indent="0" algn="l" rtl="0">
              <a:lnSpc>
                <a:spcPct val="150000"/>
              </a:lnSpc>
              <a:buNone/>
            </a:pPr>
            <a:endParaRPr lang="en-US" sz="1400" dirty="0"/>
          </a:p>
          <a:p>
            <a:pPr marL="0" indent="0" algn="l" rtl="0">
              <a:lnSpc>
                <a:spcPct val="150000"/>
              </a:lnSpc>
              <a:buNone/>
            </a:pPr>
            <a:endParaRPr lang="fa-IR" sz="1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dirty="0" smtClean="0"/>
              <a:t>9 December 2022           </a:t>
            </a:r>
            <a:endParaRPr lang="fa-IR" dirty="0"/>
          </a:p>
        </p:txBody>
      </p:sp>
      <p:sp>
        <p:nvSpPr>
          <p:cNvPr id="5" name="Footer Placeholder 4"/>
          <p:cNvSpPr>
            <a:spLocks noGrp="1"/>
          </p:cNvSpPr>
          <p:nvPr>
            <p:ph type="ftr" sz="quarter" idx="11"/>
          </p:nvPr>
        </p:nvSpPr>
        <p:spPr/>
        <p:txBody>
          <a:bodyPr/>
          <a:lstStyle/>
          <a:p>
            <a:r>
              <a:rPr lang="en-US" dirty="0" smtClean="0"/>
              <a:t>Fakhreddin Sabooniha</a:t>
            </a:r>
            <a:endParaRPr lang="fa-IR" dirty="0"/>
          </a:p>
        </p:txBody>
      </p:sp>
      <p:sp>
        <p:nvSpPr>
          <p:cNvPr id="6" name="Slide Number Placeholder 5"/>
          <p:cNvSpPr>
            <a:spLocks noGrp="1"/>
          </p:cNvSpPr>
          <p:nvPr>
            <p:ph type="sldNum" sz="quarter" idx="12"/>
          </p:nvPr>
        </p:nvSpPr>
        <p:spPr/>
        <p:txBody>
          <a:bodyPr/>
          <a:lstStyle/>
          <a:p>
            <a:r>
              <a:rPr lang="en-US" dirty="0" smtClean="0"/>
              <a:t>27</a:t>
            </a:r>
            <a:endParaRPr lang="fa-IR" dirty="0"/>
          </a:p>
        </p:txBody>
      </p:sp>
      <p:pic>
        <p:nvPicPr>
          <p:cNvPr id="7" name="Picture 6"/>
          <p:cNvPicPr>
            <a:picLocks noChangeAspect="1"/>
          </p:cNvPicPr>
          <p:nvPr/>
        </p:nvPicPr>
        <p:blipFill rotWithShape="1">
          <a:blip r:embed="rId2"/>
          <a:srcRect l="1950" t="10377" r="90288" b="81108"/>
          <a:stretch/>
        </p:blipFill>
        <p:spPr>
          <a:xfrm>
            <a:off x="0" y="320634"/>
            <a:ext cx="1282390" cy="718456"/>
          </a:xfrm>
          <a:prstGeom prst="rect">
            <a:avLst/>
          </a:prstGeom>
        </p:spPr>
      </p:pic>
      <p:sp>
        <p:nvSpPr>
          <p:cNvPr id="8" name="TextBox 7"/>
          <p:cNvSpPr txBox="1"/>
          <p:nvPr/>
        </p:nvSpPr>
        <p:spPr>
          <a:xfrm>
            <a:off x="1436914" y="558140"/>
            <a:ext cx="4940135" cy="369332"/>
          </a:xfrm>
          <a:prstGeom prst="rect">
            <a:avLst/>
          </a:prstGeom>
          <a:noFill/>
        </p:spPr>
        <p:txBody>
          <a:bodyPr wrap="square" rtlCol="1">
            <a:spAutoFit/>
          </a:bodyPr>
          <a:lstStyle/>
          <a:p>
            <a:r>
              <a:rPr lang="en-US" b="1" dirty="0" smtClean="0">
                <a:latin typeface="Times New Roman" panose="02020603050405020304" pitchFamily="18" charset="0"/>
                <a:cs typeface="Times New Roman" panose="02020603050405020304" pitchFamily="18" charset="0"/>
              </a:rPr>
              <a:t>World Symposium on Orthopaedics 2022            </a:t>
            </a:r>
            <a:endParaRPr lang="fa-I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2504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97279"/>
          </a:xfrm>
        </p:spPr>
        <p:txBody>
          <a:bodyPr/>
          <a:lstStyle/>
          <a:p>
            <a:pPr algn="l" rtl="0"/>
            <a:r>
              <a:rPr lang="en-US" dirty="0" smtClean="0"/>
              <a:t>                 </a:t>
            </a:r>
            <a:r>
              <a:rPr lang="en-US" sz="4000" b="1" dirty="0" smtClean="0">
                <a:latin typeface="Times New Roman" panose="02020603050405020304" pitchFamily="18" charset="0"/>
                <a:cs typeface="Times New Roman" panose="02020603050405020304" pitchFamily="18" charset="0"/>
              </a:rPr>
              <a:t>Thanks for your attention          </a:t>
            </a:r>
            <a:endParaRPr lang="fa-IR" sz="4000" b="1"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2523" y="1097280"/>
            <a:ext cx="6506308" cy="4895017"/>
          </a:xfrm>
        </p:spPr>
      </p:pic>
      <p:sp>
        <p:nvSpPr>
          <p:cNvPr id="4" name="Date Placeholder 3"/>
          <p:cNvSpPr>
            <a:spLocks noGrp="1"/>
          </p:cNvSpPr>
          <p:nvPr>
            <p:ph type="dt" sz="half" idx="10"/>
          </p:nvPr>
        </p:nvSpPr>
        <p:spPr/>
        <p:txBody>
          <a:bodyPr/>
          <a:lstStyle/>
          <a:p>
            <a:r>
              <a:rPr lang="en-US" dirty="0" smtClean="0"/>
              <a:t>9 December 2022     </a:t>
            </a:r>
            <a:endParaRPr lang="fa-IR" dirty="0"/>
          </a:p>
        </p:txBody>
      </p:sp>
      <p:sp>
        <p:nvSpPr>
          <p:cNvPr id="5" name="Footer Placeholder 4"/>
          <p:cNvSpPr>
            <a:spLocks noGrp="1"/>
          </p:cNvSpPr>
          <p:nvPr>
            <p:ph type="ftr" sz="quarter" idx="11"/>
          </p:nvPr>
        </p:nvSpPr>
        <p:spPr/>
        <p:txBody>
          <a:bodyPr/>
          <a:lstStyle/>
          <a:p>
            <a:r>
              <a:rPr lang="en-US" dirty="0" smtClean="0"/>
              <a:t>Fakhreddin Sabooniha</a:t>
            </a:r>
            <a:endParaRPr lang="fa-IR" dirty="0"/>
          </a:p>
        </p:txBody>
      </p:sp>
      <p:sp>
        <p:nvSpPr>
          <p:cNvPr id="6" name="Slide Number Placeholder 5"/>
          <p:cNvSpPr>
            <a:spLocks noGrp="1"/>
          </p:cNvSpPr>
          <p:nvPr>
            <p:ph type="sldNum" sz="quarter" idx="12"/>
          </p:nvPr>
        </p:nvSpPr>
        <p:spPr/>
        <p:txBody>
          <a:bodyPr/>
          <a:lstStyle/>
          <a:p>
            <a:r>
              <a:rPr lang="en-US" dirty="0" smtClean="0"/>
              <a:t>28</a:t>
            </a:r>
            <a:endParaRPr lang="fa-IR" dirty="0"/>
          </a:p>
        </p:txBody>
      </p:sp>
      <p:sp>
        <p:nvSpPr>
          <p:cNvPr id="9" name="TextBox 8"/>
          <p:cNvSpPr txBox="1"/>
          <p:nvPr/>
        </p:nvSpPr>
        <p:spPr>
          <a:xfrm>
            <a:off x="2879866" y="5530632"/>
            <a:ext cx="3879280" cy="461665"/>
          </a:xfrm>
          <a:prstGeom prst="rect">
            <a:avLst/>
          </a:prstGeom>
          <a:noFill/>
        </p:spPr>
        <p:txBody>
          <a:bodyPr wrap="square" rtlCol="1">
            <a:spAutoFit/>
          </a:bodyPr>
          <a:lstStyle/>
          <a:p>
            <a:r>
              <a:rPr lang="en-US" sz="1200" b="1" dirty="0" smtClean="0">
                <a:solidFill>
                  <a:schemeClr val="bg1"/>
                </a:solidFill>
              </a:rPr>
              <a:t> </a:t>
            </a:r>
            <a:r>
              <a:rPr lang="en-US" sz="900" b="1" i="1" dirty="0" smtClean="0">
                <a:solidFill>
                  <a:schemeClr val="bg1"/>
                </a:solidFill>
              </a:rPr>
              <a:t>Auroras </a:t>
            </a:r>
            <a:r>
              <a:rPr lang="en-US" sz="900" b="1" i="1" dirty="0">
                <a:solidFill>
                  <a:schemeClr val="bg1"/>
                </a:solidFill>
              </a:rPr>
              <a:t>over Northern </a:t>
            </a:r>
            <a:r>
              <a:rPr lang="en-US" sz="900" b="1" i="1" dirty="0" smtClean="0">
                <a:solidFill>
                  <a:schemeClr val="bg1"/>
                </a:solidFill>
              </a:rPr>
              <a:t>Canada                                                </a:t>
            </a:r>
            <a:r>
              <a:rPr lang="en-US" sz="900" i="1" dirty="0" smtClean="0">
                <a:solidFill>
                  <a:schemeClr val="bg1"/>
                </a:solidFill>
              </a:rPr>
              <a:t/>
            </a:r>
            <a:br>
              <a:rPr lang="en-US" sz="900" i="1" dirty="0" smtClean="0">
                <a:solidFill>
                  <a:schemeClr val="bg1"/>
                </a:solidFill>
              </a:rPr>
            </a:br>
            <a:r>
              <a:rPr lang="en-US" sz="900" b="1" i="1" dirty="0" smtClean="0">
                <a:solidFill>
                  <a:schemeClr val="bg1"/>
                </a:solidFill>
              </a:rPr>
              <a:t>Image </a:t>
            </a:r>
            <a:r>
              <a:rPr lang="en-US" sz="900" b="1" i="1" dirty="0">
                <a:solidFill>
                  <a:schemeClr val="bg1"/>
                </a:solidFill>
              </a:rPr>
              <a:t>Credit &amp; Copyright</a:t>
            </a:r>
            <a:r>
              <a:rPr lang="en-US" sz="900" b="1" i="1" dirty="0">
                <a:solidFill>
                  <a:srgbClr val="FFFF00"/>
                </a:solidFill>
              </a:rPr>
              <a:t>: </a:t>
            </a:r>
            <a:r>
              <a:rPr lang="en-US" sz="900" i="1" dirty="0">
                <a:solidFill>
                  <a:srgbClr val="FFFF00"/>
                </a:solidFill>
              </a:rPr>
              <a:t>Kwon, O </a:t>
            </a:r>
            <a:r>
              <a:rPr lang="en-US" sz="900" i="1" dirty="0" smtClean="0">
                <a:solidFill>
                  <a:srgbClr val="FFFF00"/>
                </a:solidFill>
              </a:rPr>
              <a:t>Chul( TWAN)   /NASA,APOD</a:t>
            </a:r>
            <a:r>
              <a:rPr lang="en-US" sz="1200" i="1" dirty="0" smtClean="0">
                <a:solidFill>
                  <a:srgbClr val="FFFF00"/>
                </a:solidFill>
              </a:rPr>
              <a:t>               </a:t>
            </a:r>
            <a:endParaRPr lang="fa-IR" sz="1200" i="1" dirty="0">
              <a:solidFill>
                <a:srgbClr val="FFFF00"/>
              </a:solidFill>
            </a:endParaRPr>
          </a:p>
        </p:txBody>
      </p:sp>
    </p:spTree>
    <p:extLst>
      <p:ext uri="{BB962C8B-B14F-4D97-AF65-F5344CB8AC3E}">
        <p14:creationId xmlns:p14="http://schemas.microsoft.com/office/powerpoint/2010/main" val="1140168504"/>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950" t="10377" r="90288" b="81108"/>
          <a:stretch/>
        </p:blipFill>
        <p:spPr>
          <a:xfrm>
            <a:off x="1" y="324938"/>
            <a:ext cx="1113183" cy="715617"/>
          </a:xfrm>
          <a:prstGeom prst="rect">
            <a:avLst/>
          </a:prstGeom>
        </p:spPr>
      </p:pic>
      <p:sp>
        <p:nvSpPr>
          <p:cNvPr id="4" name="TextBox 3"/>
          <p:cNvSpPr txBox="1"/>
          <p:nvPr/>
        </p:nvSpPr>
        <p:spPr>
          <a:xfrm>
            <a:off x="1113184" y="557455"/>
            <a:ext cx="6679687" cy="369332"/>
          </a:xfrm>
          <a:prstGeom prst="rect">
            <a:avLst/>
          </a:prstGeom>
          <a:noFill/>
        </p:spPr>
        <p:txBody>
          <a:bodyPr wrap="square" rtlCol="1">
            <a:spAutoFit/>
          </a:bodyPr>
          <a:lstStyle/>
          <a:p>
            <a:r>
              <a:rPr lang="en-US" b="1" dirty="0" smtClean="0">
                <a:cs typeface="+mj-cs"/>
              </a:rPr>
              <a:t>World Symposium on Orthopaedics 2022                                                  </a:t>
            </a:r>
            <a:endParaRPr lang="fa-IR" b="1" dirty="0">
              <a:cs typeface="+mj-cs"/>
            </a:endParaRPr>
          </a:p>
        </p:txBody>
      </p:sp>
      <p:sp>
        <p:nvSpPr>
          <p:cNvPr id="6" name="Content Placeholder 5"/>
          <p:cNvSpPr>
            <a:spLocks noGrp="1"/>
          </p:cNvSpPr>
          <p:nvPr>
            <p:ph idx="1"/>
          </p:nvPr>
        </p:nvSpPr>
        <p:spPr>
          <a:xfrm>
            <a:off x="838200" y="1487606"/>
            <a:ext cx="10515600" cy="4689357"/>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lstStyle/>
          <a:p>
            <a:pPr marL="0" indent="0" algn="l" rtl="0">
              <a:buNone/>
            </a:pPr>
            <a:r>
              <a:rPr lang="en-US" dirty="0" smtClean="0">
                <a:effectLst/>
                <a:latin typeface="Times New Roman" panose="02020603050405020304" pitchFamily="18" charset="0"/>
                <a:cs typeface="Times New Roman" panose="02020603050405020304" pitchFamily="18" charset="0"/>
              </a:rPr>
              <a:t>                         </a:t>
            </a:r>
          </a:p>
          <a:p>
            <a:pPr marL="0" indent="0" algn="l" rtl="0">
              <a:buNone/>
            </a:pPr>
            <a:r>
              <a:rPr lang="en-US" dirty="0">
                <a:effectLst/>
                <a:latin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cs typeface="Times New Roman" panose="02020603050405020304" pitchFamily="18" charset="0"/>
              </a:rPr>
              <a:t>                  </a:t>
            </a:r>
            <a:r>
              <a:rPr lang="en-US" sz="3600" b="1" dirty="0" smtClean="0">
                <a:effectLst/>
                <a:latin typeface="Times New Roman" panose="02020603050405020304" pitchFamily="18" charset="0"/>
                <a:cs typeface="Times New Roman" panose="02020603050405020304" pitchFamily="18" charset="0"/>
              </a:rPr>
              <a:t>Erythema Elevatum diutinum (EED):       </a:t>
            </a:r>
          </a:p>
          <a:p>
            <a:pPr marL="0" indent="0" algn="l" rtl="0">
              <a:buNone/>
            </a:pPr>
            <a:r>
              <a:rPr lang="en-US" dirty="0" smtClean="0">
                <a:effectLst/>
                <a:latin typeface="Times New Roman" panose="02020603050405020304" pitchFamily="18" charset="0"/>
                <a:cs typeface="Times New Roman" panose="02020603050405020304" pitchFamily="18" charset="0"/>
              </a:rPr>
              <a:t> </a:t>
            </a:r>
          </a:p>
          <a:p>
            <a:pPr marL="0" indent="0" algn="l" rtl="0">
              <a:buNone/>
            </a:pPr>
            <a:r>
              <a:rPr lang="en-US" dirty="0">
                <a:effectLst/>
                <a:latin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cs typeface="Times New Roman" panose="02020603050405020304" pitchFamily="18" charset="0"/>
              </a:rPr>
              <a:t>An Epiphenomenon or A Distinct entity?</a:t>
            </a:r>
          </a:p>
          <a:p>
            <a:pPr marL="0" indent="0" algn="l" rtl="0">
              <a:buNone/>
            </a:pPr>
            <a:endParaRPr lang="fa-IR" dirty="0">
              <a:ln>
                <a:solidFill>
                  <a:srgbClr val="FFFF00"/>
                </a:solidFill>
              </a:ln>
              <a:effectLst/>
              <a:cs typeface="+mj-cs"/>
            </a:endParaRPr>
          </a:p>
        </p:txBody>
      </p:sp>
      <p:sp>
        <p:nvSpPr>
          <p:cNvPr id="2" name="Date Placeholder 1"/>
          <p:cNvSpPr>
            <a:spLocks noGrp="1"/>
          </p:cNvSpPr>
          <p:nvPr>
            <p:ph type="dt" sz="half" idx="10"/>
          </p:nvPr>
        </p:nvSpPr>
        <p:spPr>
          <a:xfrm>
            <a:off x="8229600" y="6356350"/>
            <a:ext cx="2208810" cy="365125"/>
          </a:xfrm>
        </p:spPr>
        <p:txBody>
          <a:bodyPr/>
          <a:lstStyle/>
          <a:p>
            <a:r>
              <a:rPr lang="en-US" dirty="0" smtClean="0"/>
              <a:t>9 December 2022</a:t>
            </a:r>
            <a:endParaRPr lang="fa-IR" dirty="0"/>
          </a:p>
        </p:txBody>
      </p:sp>
      <p:sp>
        <p:nvSpPr>
          <p:cNvPr id="5" name="Footer Placeholder 4"/>
          <p:cNvSpPr>
            <a:spLocks noGrp="1"/>
          </p:cNvSpPr>
          <p:nvPr>
            <p:ph type="ftr" sz="quarter" idx="11"/>
          </p:nvPr>
        </p:nvSpPr>
        <p:spPr>
          <a:xfrm>
            <a:off x="1353787" y="6356350"/>
            <a:ext cx="3431969" cy="365125"/>
          </a:xfrm>
        </p:spPr>
        <p:txBody>
          <a:bodyPr/>
          <a:lstStyle/>
          <a:p>
            <a:r>
              <a:rPr lang="en-US" dirty="0" smtClean="0"/>
              <a:t>Fakhreddin Sabooniha</a:t>
            </a:r>
            <a:endParaRPr lang="fa-IR" dirty="0"/>
          </a:p>
        </p:txBody>
      </p:sp>
      <p:sp>
        <p:nvSpPr>
          <p:cNvPr id="7" name="Slide Number Placeholder 6"/>
          <p:cNvSpPr>
            <a:spLocks noGrp="1"/>
          </p:cNvSpPr>
          <p:nvPr>
            <p:ph type="sldNum" sz="quarter" idx="12"/>
          </p:nvPr>
        </p:nvSpPr>
        <p:spPr/>
        <p:txBody>
          <a:bodyPr/>
          <a:lstStyle/>
          <a:p>
            <a:r>
              <a:rPr lang="en-US" dirty="0"/>
              <a:t>3</a:t>
            </a:r>
            <a:endParaRPr lang="fa-IR" dirty="0"/>
          </a:p>
        </p:txBody>
      </p:sp>
    </p:spTree>
    <p:extLst>
      <p:ext uri="{BB962C8B-B14F-4D97-AF65-F5344CB8AC3E}">
        <p14:creationId xmlns:p14="http://schemas.microsoft.com/office/powerpoint/2010/main" val="2331565516"/>
      </p:ext>
    </p:extLst>
  </p:cSld>
  <p:clrMapOvr>
    <a:masterClrMapping/>
  </p:clrMapOvr>
  <p:transition spd="med">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50" t="10377" r="90288" b="81108"/>
          <a:stretch/>
        </p:blipFill>
        <p:spPr>
          <a:xfrm>
            <a:off x="1" y="320635"/>
            <a:ext cx="1113183" cy="700644"/>
          </a:xfrm>
          <a:prstGeom prst="rect">
            <a:avLst/>
          </a:prstGeom>
        </p:spPr>
      </p:pic>
      <p:sp>
        <p:nvSpPr>
          <p:cNvPr id="5" name="TextBox 4"/>
          <p:cNvSpPr txBox="1"/>
          <p:nvPr/>
        </p:nvSpPr>
        <p:spPr>
          <a:xfrm>
            <a:off x="955343" y="557455"/>
            <a:ext cx="6168787" cy="369332"/>
          </a:xfrm>
          <a:prstGeom prst="rect">
            <a:avLst/>
          </a:prstGeom>
          <a:noFill/>
        </p:spPr>
        <p:txBody>
          <a:bodyPr wrap="square" rtlCol="1">
            <a:spAutoFit/>
          </a:bodyPr>
          <a:lstStyle/>
          <a:p>
            <a:r>
              <a:rPr lang="en-US" b="1" dirty="0" smtClean="0"/>
              <a:t>World Symposium on Orthopaedics 2022                                        </a:t>
            </a:r>
            <a:endParaRPr lang="fa-IR" b="1" dirty="0"/>
          </a:p>
        </p:txBody>
      </p:sp>
      <p:sp>
        <p:nvSpPr>
          <p:cNvPr id="9" name="Content Placeholder 8"/>
          <p:cNvSpPr>
            <a:spLocks noGrp="1"/>
          </p:cNvSpPr>
          <p:nvPr>
            <p:ph idx="1"/>
          </p:nvPr>
        </p:nvSpPr>
        <p:spPr>
          <a:xfrm>
            <a:off x="955343" y="1173707"/>
            <a:ext cx="10416042" cy="5145031"/>
          </a:xfrm>
          <a:solidFill>
            <a:schemeClr val="bg1"/>
          </a:solidFill>
          <a:ln>
            <a:solidFill>
              <a:schemeClr val="bg1"/>
            </a:solidFill>
          </a:ln>
          <a:effectLst/>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pPr marL="0" indent="0" algn="l" rtl="0">
              <a:buNone/>
            </a:pPr>
            <a:r>
              <a:rPr lang="en-US" sz="2400" b="1" dirty="0" smtClean="0">
                <a:latin typeface="Times New Roman" panose="02020603050405020304" pitchFamily="18" charset="0"/>
                <a:cs typeface="Times New Roman" panose="02020603050405020304" pitchFamily="18" charset="0"/>
              </a:rPr>
              <a:t> </a:t>
            </a:r>
          </a:p>
          <a:p>
            <a:pPr marL="0" indent="0" algn="l" rtl="0">
              <a:buNone/>
            </a:pPr>
            <a:endParaRPr lang="en-US" sz="2400" b="1" dirty="0">
              <a:latin typeface="Times New Roman" panose="02020603050405020304" pitchFamily="18" charset="0"/>
              <a:cs typeface="Times New Roman" panose="02020603050405020304" pitchFamily="18" charset="0"/>
            </a:endParaRPr>
          </a:p>
          <a:p>
            <a:pPr marL="0" indent="0" algn="l" rtl="0">
              <a:buNone/>
            </a:pPr>
            <a:r>
              <a:rPr lang="en-US" sz="6400" b="1" dirty="0" smtClean="0">
                <a:latin typeface="Times New Roman" panose="02020603050405020304" pitchFamily="18" charset="0"/>
                <a:cs typeface="Times New Roman" panose="02020603050405020304" pitchFamily="18" charset="0"/>
              </a:rPr>
              <a:t>Introduction:  </a:t>
            </a:r>
          </a:p>
          <a:p>
            <a:pPr algn="l" rtl="0">
              <a:lnSpc>
                <a:spcPct val="150000"/>
              </a:lnSpc>
              <a:buFont typeface="Wingdings" panose="05000000000000000000" pitchFamily="2" charset="2"/>
              <a:buChar char="Ø"/>
            </a:pPr>
            <a:r>
              <a:rPr lang="en-US" sz="6400" b="1" dirty="0">
                <a:latin typeface="Times New Roman" panose="02020603050405020304" pitchFamily="18" charset="0"/>
                <a:cs typeface="Times New Roman" panose="02020603050405020304" pitchFamily="18" charset="0"/>
              </a:rPr>
              <a:t> </a:t>
            </a:r>
            <a:r>
              <a:rPr lang="en-US" sz="6400" b="1" dirty="0" smtClean="0">
                <a:latin typeface="Times New Roman" panose="02020603050405020304" pitchFamily="18" charset="0"/>
                <a:cs typeface="Times New Roman" panose="02020603050405020304" pitchFamily="18" charset="0"/>
              </a:rPr>
              <a:t> </a:t>
            </a:r>
            <a:r>
              <a:rPr lang="en-US" sz="6400" dirty="0" smtClean="0">
                <a:latin typeface="Times New Roman" panose="02020603050405020304" pitchFamily="18" charset="0"/>
                <a:cs typeface="Times New Roman" panose="02020603050405020304" pitchFamily="18" charset="0"/>
              </a:rPr>
              <a:t>EED is a  rare chronic </a:t>
            </a:r>
            <a:r>
              <a:rPr lang="en-US" sz="6400" dirty="0" smtClean="0">
                <a:solidFill>
                  <a:srgbClr val="0070C0"/>
                </a:solidFill>
                <a:latin typeface="Times New Roman" panose="02020603050405020304" pitchFamily="18" charset="0"/>
                <a:cs typeface="Times New Roman" panose="02020603050405020304" pitchFamily="18" charset="0"/>
              </a:rPr>
              <a:t>leukocytoclastic vasculitis </a:t>
            </a:r>
            <a:r>
              <a:rPr lang="en-US" sz="6400" dirty="0" smtClean="0">
                <a:latin typeface="Times New Roman" panose="02020603050405020304" pitchFamily="18" charset="0"/>
                <a:cs typeface="Times New Roman" panose="02020603050405020304" pitchFamily="18" charset="0"/>
              </a:rPr>
              <a:t>with unknown etiology </a:t>
            </a:r>
            <a:r>
              <a:rPr lang="en-US" sz="6400" b="1" dirty="0" smtClean="0">
                <a:latin typeface="Times New Roman" panose="02020603050405020304" pitchFamily="18" charset="0"/>
                <a:cs typeface="Times New Roman" panose="02020603050405020304" pitchFamily="18" charset="0"/>
              </a:rPr>
              <a:t>(Fig.3.)  </a:t>
            </a:r>
          </a:p>
          <a:p>
            <a:pPr algn="l" rtl="0">
              <a:lnSpc>
                <a:spcPct val="150000"/>
              </a:lnSpc>
              <a:buFont typeface="Wingdings" panose="05000000000000000000" pitchFamily="2" charset="2"/>
              <a:buChar char="Ø"/>
            </a:pPr>
            <a:r>
              <a:rPr lang="en-US" sz="6400" dirty="0" smtClean="0">
                <a:latin typeface="Times New Roman" panose="02020603050405020304" pitchFamily="18" charset="0"/>
                <a:cs typeface="Times New Roman" panose="02020603050405020304" pitchFamily="18" charset="0"/>
              </a:rPr>
              <a:t>  </a:t>
            </a:r>
            <a:r>
              <a:rPr lang="en-US" sz="6400" dirty="0" smtClean="0">
                <a:solidFill>
                  <a:schemeClr val="accent1"/>
                </a:solidFill>
                <a:latin typeface="Times New Roman" panose="02020603050405020304" pitchFamily="18" charset="0"/>
                <a:cs typeface="Times New Roman" panose="02020603050405020304" pitchFamily="18" charset="0"/>
              </a:rPr>
              <a:t>Bilateral</a:t>
            </a:r>
            <a:r>
              <a:rPr lang="en-US" sz="6400" dirty="0" smtClean="0">
                <a:latin typeface="Times New Roman" panose="02020603050405020304" pitchFamily="18" charset="0"/>
                <a:cs typeface="Times New Roman" panose="02020603050405020304" pitchFamily="18" charset="0"/>
              </a:rPr>
              <a:t> red-violet </a:t>
            </a:r>
            <a:r>
              <a:rPr lang="en-US" sz="6400" dirty="0" smtClean="0">
                <a:latin typeface="Times New Roman" panose="02020603050405020304" pitchFamily="18" charset="0"/>
                <a:cs typeface="Times New Roman" panose="02020603050405020304" pitchFamily="18" charset="0"/>
              </a:rPr>
              <a:t>to red-brown papules, plaques or nodules favor </a:t>
            </a:r>
            <a:r>
              <a:rPr lang="en-US" sz="6400" dirty="0" smtClean="0">
                <a:solidFill>
                  <a:schemeClr val="accent1">
                    <a:lumMod val="75000"/>
                  </a:schemeClr>
                </a:solidFill>
                <a:latin typeface="Times New Roman" panose="02020603050405020304" pitchFamily="18" charset="0"/>
                <a:cs typeface="Times New Roman" panose="02020603050405020304" pitchFamily="18" charset="0"/>
              </a:rPr>
              <a:t>acral and periarticular </a:t>
            </a:r>
            <a:r>
              <a:rPr lang="en-US" sz="6400" dirty="0" smtClean="0">
                <a:latin typeface="Times New Roman" panose="02020603050405020304" pitchFamily="18" charset="0"/>
                <a:cs typeface="Times New Roman" panose="02020603050405020304" pitchFamily="18" charset="0"/>
              </a:rPr>
              <a:t>sites </a:t>
            </a:r>
            <a:r>
              <a:rPr lang="en-US" sz="6400" dirty="0" smtClean="0">
                <a:latin typeface="Times New Roman" panose="02020603050405020304" pitchFamily="18" charset="0"/>
                <a:cs typeface="Times New Roman" panose="02020603050405020304" pitchFamily="18" charset="0"/>
              </a:rPr>
              <a:t>(mostly </a:t>
            </a:r>
            <a:r>
              <a:rPr lang="en-US" sz="6400" dirty="0" smtClean="0">
                <a:solidFill>
                  <a:schemeClr val="accent1">
                    <a:lumMod val="75000"/>
                  </a:schemeClr>
                </a:solidFill>
                <a:latin typeface="Times New Roman" panose="02020603050405020304" pitchFamily="18" charset="0"/>
                <a:cs typeface="Times New Roman" panose="02020603050405020304" pitchFamily="18" charset="0"/>
              </a:rPr>
              <a:t>extensor</a:t>
            </a:r>
            <a:r>
              <a:rPr lang="en-US" sz="6400" dirty="0" smtClean="0">
                <a:latin typeface="Times New Roman" panose="02020603050405020304" pitchFamily="18" charset="0"/>
                <a:cs typeface="Times New Roman" panose="02020603050405020304" pitchFamily="18" charset="0"/>
              </a:rPr>
              <a:t> surfaces)</a:t>
            </a:r>
            <a:endParaRPr lang="en-US" sz="6400" dirty="0" smtClean="0">
              <a:latin typeface="Times New Roman" panose="02020603050405020304" pitchFamily="18" charset="0"/>
              <a:cs typeface="Times New Roman" panose="02020603050405020304" pitchFamily="18" charset="0"/>
            </a:endParaRPr>
          </a:p>
          <a:p>
            <a:pPr marL="0" indent="0" algn="l" rtl="0">
              <a:lnSpc>
                <a:spcPct val="150000"/>
              </a:lnSpc>
              <a:buNone/>
            </a:pPr>
            <a:endParaRPr lang="en-US" sz="6400" dirty="0" smtClean="0">
              <a:latin typeface="Times New Roman" panose="02020603050405020304" pitchFamily="18" charset="0"/>
              <a:cs typeface="Times New Roman" panose="02020603050405020304" pitchFamily="18" charset="0"/>
            </a:endParaRPr>
          </a:p>
          <a:p>
            <a:pPr marL="0" indent="0" algn="l" rtl="0">
              <a:lnSpc>
                <a:spcPct val="150000"/>
              </a:lnSpc>
              <a:buNone/>
            </a:pPr>
            <a:r>
              <a:rPr lang="en-US" sz="6400" b="1" dirty="0" smtClean="0">
                <a:latin typeface="Times New Roman" panose="02020603050405020304" pitchFamily="18" charset="0"/>
                <a:cs typeface="Times New Roman" panose="02020603050405020304" pitchFamily="18" charset="0"/>
              </a:rPr>
              <a:t>Epidemiology :</a:t>
            </a:r>
          </a:p>
          <a:p>
            <a:pPr algn="l" rtl="0">
              <a:lnSpc>
                <a:spcPct val="150000"/>
              </a:lnSpc>
              <a:buFont typeface="Wingdings" panose="05000000000000000000" pitchFamily="2" charset="2"/>
              <a:buChar char="Ø"/>
            </a:pPr>
            <a:r>
              <a:rPr lang="en-US" sz="6400" b="1" dirty="0">
                <a:latin typeface="Times New Roman" panose="02020603050405020304" pitchFamily="18" charset="0"/>
                <a:cs typeface="Times New Roman" panose="02020603050405020304" pitchFamily="18" charset="0"/>
              </a:rPr>
              <a:t> </a:t>
            </a:r>
            <a:r>
              <a:rPr lang="en-US" sz="6400" dirty="0" smtClean="0">
                <a:latin typeface="Times New Roman" panose="02020603050405020304" pitchFamily="18" charset="0"/>
                <a:cs typeface="Times New Roman" panose="02020603050405020304" pitchFamily="18" charset="0"/>
              </a:rPr>
              <a:t>more common in in the 3</a:t>
            </a:r>
            <a:r>
              <a:rPr lang="en-US" sz="6400" baseline="30000" dirty="0" smtClean="0">
                <a:latin typeface="Times New Roman" panose="02020603050405020304" pitchFamily="18" charset="0"/>
                <a:cs typeface="Times New Roman" panose="02020603050405020304" pitchFamily="18" charset="0"/>
              </a:rPr>
              <a:t>rd</a:t>
            </a:r>
            <a:r>
              <a:rPr lang="en-US" sz="6400" dirty="0" smtClean="0">
                <a:latin typeface="Times New Roman" panose="02020603050405020304" pitchFamily="18" charset="0"/>
                <a:cs typeface="Times New Roman" panose="02020603050405020304" pitchFamily="18" charset="0"/>
              </a:rPr>
              <a:t> to 6</a:t>
            </a:r>
            <a:r>
              <a:rPr lang="en-US" sz="6400" baseline="30000" dirty="0" smtClean="0">
                <a:latin typeface="Times New Roman" panose="02020603050405020304" pitchFamily="18" charset="0"/>
                <a:cs typeface="Times New Roman" panose="02020603050405020304" pitchFamily="18" charset="0"/>
              </a:rPr>
              <a:t>th</a:t>
            </a:r>
            <a:r>
              <a:rPr lang="en-US" sz="6400" dirty="0" smtClean="0">
                <a:latin typeface="Times New Roman" panose="02020603050405020304" pitchFamily="18" charset="0"/>
                <a:cs typeface="Times New Roman" panose="02020603050405020304" pitchFamily="18" charset="0"/>
              </a:rPr>
              <a:t> decade of life </a:t>
            </a:r>
          </a:p>
          <a:p>
            <a:pPr algn="l" rtl="0">
              <a:lnSpc>
                <a:spcPct val="150000"/>
              </a:lnSpc>
              <a:buFont typeface="Wingdings" panose="05000000000000000000" pitchFamily="2" charset="2"/>
              <a:buChar char="Ø"/>
            </a:pPr>
            <a:r>
              <a:rPr lang="en-US" sz="6400" dirty="0" smtClean="0">
                <a:latin typeface="Times New Roman" panose="02020603050405020304" pitchFamily="18" charset="0"/>
                <a:cs typeface="Times New Roman" panose="02020603050405020304" pitchFamily="18" charset="0"/>
              </a:rPr>
              <a:t>male to female ratio is approximately equal, no racial predilection</a:t>
            </a:r>
          </a:p>
          <a:p>
            <a:pPr marL="0" indent="0" algn="l" rtl="0">
              <a:lnSpc>
                <a:spcPct val="150000"/>
              </a:lnSpc>
              <a:buNone/>
            </a:pPr>
            <a:endParaRPr lang="en-US" sz="6400" dirty="0" smtClean="0">
              <a:latin typeface="Times New Roman" panose="02020603050405020304" pitchFamily="18" charset="0"/>
              <a:cs typeface="Times New Roman" panose="02020603050405020304" pitchFamily="18" charset="0"/>
            </a:endParaRPr>
          </a:p>
          <a:p>
            <a:pPr marL="0" indent="0" algn="l" rtl="0">
              <a:lnSpc>
                <a:spcPct val="150000"/>
              </a:lnSpc>
              <a:buNone/>
            </a:pPr>
            <a:r>
              <a:rPr lang="en-US" sz="6400" b="1" dirty="0" smtClean="0">
                <a:latin typeface="Times New Roman" panose="02020603050405020304" pitchFamily="18" charset="0"/>
                <a:cs typeface="Times New Roman" panose="02020603050405020304" pitchFamily="18" charset="0"/>
              </a:rPr>
              <a:t>Pathogenesis :</a:t>
            </a:r>
          </a:p>
          <a:p>
            <a:pPr algn="l" rtl="0">
              <a:lnSpc>
                <a:spcPct val="150000"/>
              </a:lnSpc>
              <a:buFont typeface="Wingdings" panose="05000000000000000000" pitchFamily="2" charset="2"/>
              <a:buChar char="Ø"/>
            </a:pPr>
            <a:r>
              <a:rPr lang="en-US" sz="6400" b="1" dirty="0" smtClean="0">
                <a:latin typeface="Times New Roman" panose="02020603050405020304" pitchFamily="18" charset="0"/>
                <a:cs typeface="Times New Roman" panose="02020603050405020304" pitchFamily="18" charset="0"/>
              </a:rPr>
              <a:t> </a:t>
            </a:r>
            <a:r>
              <a:rPr lang="en-US" sz="6400" dirty="0" smtClean="0">
                <a:latin typeface="Times New Roman" panose="02020603050405020304" pitchFamily="18" charset="0"/>
                <a:cs typeface="Times New Roman" panose="02020603050405020304" pitchFamily="18" charset="0"/>
              </a:rPr>
              <a:t>circulating immune-complexes → complement activation → neutrophilic infiltration</a:t>
            </a:r>
          </a:p>
          <a:p>
            <a:pPr algn="l" rtl="0">
              <a:lnSpc>
                <a:spcPct val="150000"/>
              </a:lnSpc>
              <a:buFont typeface="Wingdings" panose="05000000000000000000" pitchFamily="2" charset="2"/>
              <a:buChar char="Ø"/>
            </a:pPr>
            <a:r>
              <a:rPr lang="en-US" sz="6400" dirty="0" smtClean="0">
                <a:latin typeface="Times New Roman" panose="02020603050405020304" pitchFamily="18" charset="0"/>
                <a:cs typeface="Times New Roman" panose="02020603050405020304" pitchFamily="18" charset="0"/>
              </a:rPr>
              <a:t>Increased chemotaxis of neutrophils towards </a:t>
            </a:r>
            <a:r>
              <a:rPr lang="en-US" sz="6400" dirty="0" smtClean="0">
                <a:solidFill>
                  <a:schemeClr val="accent1">
                    <a:lumMod val="75000"/>
                  </a:schemeClr>
                </a:solidFill>
                <a:latin typeface="Times New Roman" panose="02020603050405020304" pitchFamily="18" charset="0"/>
                <a:cs typeface="Times New Roman" panose="02020603050405020304" pitchFamily="18" charset="0"/>
              </a:rPr>
              <a:t>interleukin-8</a:t>
            </a:r>
            <a:r>
              <a:rPr lang="en-US" sz="6400" dirty="0" smtClean="0">
                <a:solidFill>
                  <a:srgbClr val="00B0F0"/>
                </a:solidFill>
                <a:latin typeface="Times New Roman" panose="02020603050405020304" pitchFamily="18" charset="0"/>
                <a:cs typeface="Times New Roman" panose="02020603050405020304" pitchFamily="18" charset="0"/>
              </a:rPr>
              <a:t> </a:t>
            </a:r>
            <a:r>
              <a:rPr lang="en-US" sz="6400" dirty="0" smtClean="0">
                <a:latin typeface="Times New Roman" panose="02020603050405020304" pitchFamily="18" charset="0"/>
                <a:cs typeface="Times New Roman" panose="02020603050405020304" pitchFamily="18" charset="0"/>
              </a:rPr>
              <a:t>(4 fold) → returning to normal after treatment with dapsone</a:t>
            </a:r>
          </a:p>
          <a:p>
            <a:pPr algn="l" rtl="0">
              <a:lnSpc>
                <a:spcPct val="150000"/>
              </a:lnSpc>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Ø"/>
            </a:pPr>
            <a:endParaRPr lang="en-US" sz="2000" b="1" dirty="0" smtClean="0">
              <a:latin typeface="Times New Roman" panose="02020603050405020304" pitchFamily="18" charset="0"/>
              <a:cs typeface="Times New Roman" panose="02020603050405020304" pitchFamily="18" charset="0"/>
            </a:endParaRPr>
          </a:p>
          <a:p>
            <a:pPr marL="0" indent="0" algn="l" rtl="0">
              <a:buNone/>
            </a:pP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a:t>
            </a:r>
            <a:endParaRPr lang="fa-IR" sz="2400" b="1"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US" dirty="0" smtClean="0"/>
              <a:t>9 December 2022                        </a:t>
            </a:r>
            <a:endParaRPr lang="fa-IR" dirty="0"/>
          </a:p>
        </p:txBody>
      </p:sp>
      <p:sp>
        <p:nvSpPr>
          <p:cNvPr id="4" name="Footer Placeholder 3"/>
          <p:cNvSpPr>
            <a:spLocks noGrp="1"/>
          </p:cNvSpPr>
          <p:nvPr>
            <p:ph type="ftr" sz="quarter" idx="11"/>
          </p:nvPr>
        </p:nvSpPr>
        <p:spPr/>
        <p:txBody>
          <a:bodyPr/>
          <a:lstStyle/>
          <a:p>
            <a:r>
              <a:rPr lang="en-US" dirty="0" smtClean="0"/>
              <a:t>Fakhreddin Sabooniha</a:t>
            </a:r>
            <a:endParaRPr lang="fa-IR" dirty="0"/>
          </a:p>
        </p:txBody>
      </p:sp>
      <p:sp>
        <p:nvSpPr>
          <p:cNvPr id="6" name="Slide Number Placeholder 5"/>
          <p:cNvSpPr>
            <a:spLocks noGrp="1"/>
          </p:cNvSpPr>
          <p:nvPr>
            <p:ph type="sldNum" sz="quarter" idx="12"/>
          </p:nvPr>
        </p:nvSpPr>
        <p:spPr/>
        <p:txBody>
          <a:bodyPr/>
          <a:lstStyle/>
          <a:p>
            <a:r>
              <a:rPr lang="en-US" dirty="0" smtClean="0"/>
              <a:t>4</a:t>
            </a:r>
            <a:endParaRPr lang="fa-IR" dirty="0"/>
          </a:p>
        </p:txBody>
      </p:sp>
    </p:spTree>
    <p:extLst>
      <p:ext uri="{BB962C8B-B14F-4D97-AF65-F5344CB8AC3E}">
        <p14:creationId xmlns:p14="http://schemas.microsoft.com/office/powerpoint/2010/main" val="429270355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1000"/>
                                        <p:tgtEl>
                                          <p:spTgt spid="9">
                                            <p:bg/>
                                          </p:spTgt>
                                        </p:tgtEl>
                                      </p:cBhvr>
                                    </p:animEffect>
                                    <p:anim calcmode="lin" valueType="num">
                                      <p:cBhvr>
                                        <p:cTn id="8" dur="1000" fill="hold"/>
                                        <p:tgtEl>
                                          <p:spTgt spid="9">
                                            <p:bg/>
                                          </p:spTgt>
                                        </p:tgtEl>
                                        <p:attrNameLst>
                                          <p:attrName>ppt_x</p:attrName>
                                        </p:attrNameLst>
                                      </p:cBhvr>
                                      <p:tavLst>
                                        <p:tav tm="0">
                                          <p:val>
                                            <p:strVal val="#ppt_x"/>
                                          </p:val>
                                        </p:tav>
                                        <p:tav tm="100000">
                                          <p:val>
                                            <p:strVal val="#ppt_x"/>
                                          </p:val>
                                        </p:tav>
                                      </p:tavLst>
                                    </p:anim>
                                    <p:anim calcmode="lin" valueType="num">
                                      <p:cBhvr>
                                        <p:cTn id="9" dur="1000" fill="hold"/>
                                        <p:tgtEl>
                                          <p:spTgt spid="9">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fade">
                                      <p:cBhvr>
                                        <p:cTn id="14" dur="1000"/>
                                        <p:tgtEl>
                                          <p:spTgt spid="9">
                                            <p:txEl>
                                              <p:pRg st="3" end="3"/>
                                            </p:txEl>
                                          </p:spTgt>
                                        </p:tgtEl>
                                      </p:cBhvr>
                                    </p:animEffect>
                                    <p:anim calcmode="lin" valueType="num">
                                      <p:cBhvr>
                                        <p:cTn id="1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 calcmode="lin" valueType="num">
                                      <p:cBhvr additive="base">
                                        <p:cTn id="2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xEl>
                                              <p:pRg st="7" end="7"/>
                                            </p:txEl>
                                          </p:spTgt>
                                        </p:tgtEl>
                                        <p:attrNameLst>
                                          <p:attrName>style.visibility</p:attrName>
                                        </p:attrNameLst>
                                      </p:cBhvr>
                                      <p:to>
                                        <p:strVal val="visible"/>
                                      </p:to>
                                    </p:set>
                                    <p:anim calcmode="lin" valueType="num">
                                      <p:cBhvr additive="base">
                                        <p:cTn id="3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 calcmode="lin" valueType="num">
                                      <p:cBhvr additive="base">
                                        <p:cTn id="39"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xEl>
                                              <p:pRg st="10" end="10"/>
                                            </p:txEl>
                                          </p:spTgt>
                                        </p:tgtEl>
                                        <p:attrNameLst>
                                          <p:attrName>style.visibility</p:attrName>
                                        </p:attrNameLst>
                                      </p:cBhvr>
                                      <p:to>
                                        <p:strVal val="visible"/>
                                      </p:to>
                                    </p:set>
                                    <p:anim calcmode="lin" valueType="num">
                                      <p:cBhvr additive="base">
                                        <p:cTn id="45"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xEl>
                                              <p:pRg st="11" end="11"/>
                                            </p:txEl>
                                          </p:spTgt>
                                        </p:tgtEl>
                                        <p:attrNameLst>
                                          <p:attrName>style.visibility</p:attrName>
                                        </p:attrNameLst>
                                      </p:cBhvr>
                                      <p:to>
                                        <p:strVal val="visible"/>
                                      </p:to>
                                    </p:set>
                                    <p:anim calcmode="lin" valueType="num">
                                      <p:cBhvr additive="base">
                                        <p:cTn id="51"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12" end="12"/>
                                            </p:txEl>
                                          </p:spTgt>
                                        </p:tgtEl>
                                        <p:attrNameLst>
                                          <p:attrName>style.visibility</p:attrName>
                                        </p:attrNameLst>
                                      </p:cBhvr>
                                      <p:to>
                                        <p:strVal val="visible"/>
                                      </p:to>
                                    </p:set>
                                    <p:anim calcmode="lin" valueType="num">
                                      <p:cBhvr additive="base">
                                        <p:cTn id="57"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50" t="10377" r="90288" b="81108"/>
          <a:stretch/>
        </p:blipFill>
        <p:spPr>
          <a:xfrm>
            <a:off x="1" y="380010"/>
            <a:ext cx="1113183" cy="688769"/>
          </a:xfrm>
          <a:prstGeom prst="rect">
            <a:avLst/>
          </a:prstGeom>
        </p:spPr>
      </p:pic>
      <p:sp>
        <p:nvSpPr>
          <p:cNvPr id="4" name="TextBox 3"/>
          <p:cNvSpPr txBox="1"/>
          <p:nvPr/>
        </p:nvSpPr>
        <p:spPr>
          <a:xfrm>
            <a:off x="838200" y="613775"/>
            <a:ext cx="4503333" cy="646331"/>
          </a:xfrm>
          <a:prstGeom prst="rect">
            <a:avLst/>
          </a:prstGeom>
          <a:noFill/>
        </p:spPr>
        <p:txBody>
          <a:bodyPr wrap="square" rtlCol="1">
            <a:spAutoFit/>
          </a:bodyPr>
          <a:lstStyle/>
          <a:p>
            <a:r>
              <a:rPr lang="en-US" b="1" dirty="0" smtClean="0"/>
              <a:t>World Symposium on Orthopaedics 2022       </a:t>
            </a:r>
          </a:p>
          <a:p>
            <a:r>
              <a:rPr lang="en-US" b="1" dirty="0" smtClean="0"/>
              <a:t>      </a:t>
            </a:r>
            <a:endParaRPr lang="fa-IR" b="1" dirty="0"/>
          </a:p>
        </p:txBody>
      </p:sp>
      <p:sp>
        <p:nvSpPr>
          <p:cNvPr id="6" name="Content Placeholder 5"/>
          <p:cNvSpPr>
            <a:spLocks noGrp="1"/>
          </p:cNvSpPr>
          <p:nvPr>
            <p:ph idx="1"/>
          </p:nvPr>
        </p:nvSpPr>
        <p:spPr>
          <a:xfrm>
            <a:off x="804231" y="1068779"/>
            <a:ext cx="10960306" cy="5287571"/>
          </a:xfrm>
          <a:ln>
            <a:solidFill>
              <a:schemeClr val="bg1"/>
            </a:solidFill>
          </a:ln>
        </p:spPr>
        <p:style>
          <a:lnRef idx="2">
            <a:schemeClr val="dk1"/>
          </a:lnRef>
          <a:fillRef idx="1">
            <a:schemeClr val="lt1"/>
          </a:fillRef>
          <a:effectRef idx="0">
            <a:schemeClr val="dk1"/>
          </a:effectRef>
          <a:fontRef idx="minor">
            <a:schemeClr val="dk1"/>
          </a:fontRef>
        </p:style>
        <p:txBody>
          <a:bodyPr>
            <a:normAutofit fontScale="25000" lnSpcReduction="20000"/>
          </a:bodyPr>
          <a:lstStyle/>
          <a:p>
            <a:pPr marL="0" indent="0" algn="l" rtl="0">
              <a:lnSpc>
                <a:spcPct val="150000"/>
              </a:lnSpc>
              <a:buNone/>
            </a:pPr>
            <a:r>
              <a:rPr lang="en-US" sz="2000" b="1" dirty="0" smtClean="0"/>
              <a:t>:</a:t>
            </a:r>
            <a:r>
              <a:rPr lang="en-US" sz="6400" dirty="0" smtClean="0">
                <a:latin typeface="Times New Roman" panose="02020603050405020304" pitchFamily="18" charset="0"/>
                <a:cs typeface="Times New Roman" panose="02020603050405020304" pitchFamily="18" charset="0"/>
              </a:rPr>
              <a:t> </a:t>
            </a:r>
            <a:r>
              <a:rPr lang="en-US" sz="6400" b="1" dirty="0" smtClean="0">
                <a:latin typeface="Times New Roman" panose="02020603050405020304" pitchFamily="18" charset="0"/>
                <a:cs typeface="Times New Roman" panose="02020603050405020304" pitchFamily="18" charset="0"/>
              </a:rPr>
              <a:t>Clinical Features:</a:t>
            </a:r>
            <a:endParaRPr lang="en-US" sz="6400" b="1" dirty="0" smtClean="0"/>
          </a:p>
          <a:p>
            <a:pPr algn="l" rtl="0">
              <a:lnSpc>
                <a:spcPct val="150000"/>
              </a:lnSpc>
              <a:buFont typeface="Wingdings" panose="05000000000000000000" pitchFamily="2" charset="2"/>
              <a:buChar char="Ø"/>
            </a:pPr>
            <a:r>
              <a:rPr lang="en-US" sz="5600" b="1" dirty="0">
                <a:latin typeface="Times New Roman" panose="02020603050405020304" pitchFamily="18" charset="0"/>
                <a:cs typeface="Times New Roman" panose="02020603050405020304" pitchFamily="18" charset="0"/>
              </a:rPr>
              <a:t> </a:t>
            </a:r>
            <a:r>
              <a:rPr lang="en-US" sz="5600" dirty="0">
                <a:latin typeface="Times New Roman" panose="02020603050405020304" pitchFamily="18" charset="0"/>
                <a:cs typeface="Times New Roman" panose="02020603050405020304" pitchFamily="18" charset="0"/>
              </a:rPr>
              <a:t> </a:t>
            </a:r>
            <a:r>
              <a:rPr lang="en-US" sz="5600" b="1" dirty="0" smtClean="0">
                <a:solidFill>
                  <a:srgbClr val="C00000"/>
                </a:solidFill>
                <a:latin typeface="Times New Roman" panose="02020603050405020304" pitchFamily="18" charset="0"/>
                <a:cs typeface="Times New Roman" panose="02020603050405020304" pitchFamily="18" charset="0"/>
              </a:rPr>
              <a:t>red-brown</a:t>
            </a:r>
            <a:r>
              <a:rPr lang="en-US" sz="5600" b="1" dirty="0" smtClean="0">
                <a:latin typeface="Times New Roman" panose="02020603050405020304" pitchFamily="18" charset="0"/>
                <a:cs typeface="Times New Roman" panose="02020603050405020304" pitchFamily="18" charset="0"/>
              </a:rPr>
              <a:t> to </a:t>
            </a:r>
            <a:r>
              <a:rPr lang="en-US" sz="5600" b="1" dirty="0" smtClean="0">
                <a:solidFill>
                  <a:srgbClr val="7030A0"/>
                </a:solidFill>
                <a:latin typeface="Times New Roman" panose="02020603050405020304" pitchFamily="18" charset="0"/>
                <a:cs typeface="Times New Roman" panose="02020603050405020304" pitchFamily="18" charset="0"/>
              </a:rPr>
              <a:t>violaceous</a:t>
            </a:r>
            <a:r>
              <a:rPr lang="en-US" sz="5600" b="1" dirty="0" smtClean="0">
                <a:latin typeface="Times New Roman" panose="02020603050405020304" pitchFamily="18" charset="0"/>
                <a:cs typeface="Times New Roman" panose="02020603050405020304" pitchFamily="18" charset="0"/>
              </a:rPr>
              <a:t> papules, plaques or nodules (Fig.1)</a:t>
            </a:r>
          </a:p>
          <a:p>
            <a:pPr marL="0" indent="0" algn="l" rtl="0">
              <a:lnSpc>
                <a:spcPct val="15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  usually asymptomatic but may have a burning sensation or pruritus</a:t>
            </a:r>
          </a:p>
          <a:p>
            <a:pPr marL="0" lvl="0" indent="0" algn="l" rtl="0">
              <a:lnSpc>
                <a:spcPct val="150000"/>
              </a:lnSpc>
              <a:buNone/>
            </a:pPr>
            <a:r>
              <a:rPr lang="en-US" sz="5600" dirty="0" smtClean="0">
                <a:solidFill>
                  <a:prstClr val="black"/>
                </a:solidFill>
                <a:latin typeface="Times New Roman" panose="02020603050405020304" pitchFamily="18" charset="0"/>
                <a:cs typeface="Times New Roman" panose="02020603050405020304" pitchFamily="18" charset="0"/>
              </a:rPr>
              <a:t>                                ○  mostly </a:t>
            </a:r>
            <a:r>
              <a:rPr lang="en-US" sz="5600" dirty="0">
                <a:solidFill>
                  <a:srgbClr val="5B9BD5">
                    <a:lumMod val="75000"/>
                  </a:srgbClr>
                </a:solidFill>
                <a:latin typeface="Times New Roman" panose="02020603050405020304" pitchFamily="18" charset="0"/>
                <a:cs typeface="Times New Roman" panose="02020603050405020304" pitchFamily="18" charset="0"/>
              </a:rPr>
              <a:t>symmetrical</a:t>
            </a:r>
            <a:r>
              <a:rPr lang="en-US" sz="5600" dirty="0">
                <a:solidFill>
                  <a:prstClr val="black"/>
                </a:solidFill>
                <a:latin typeface="Times New Roman" panose="02020603050405020304" pitchFamily="18" charset="0"/>
                <a:cs typeface="Times New Roman" panose="02020603050405020304" pitchFamily="18" charset="0"/>
              </a:rPr>
              <a:t> over the </a:t>
            </a:r>
            <a:r>
              <a:rPr lang="en-US" sz="5600" dirty="0">
                <a:solidFill>
                  <a:srgbClr val="5B9BD5">
                    <a:lumMod val="75000"/>
                  </a:srgbClr>
                </a:solidFill>
                <a:latin typeface="Times New Roman" panose="02020603050405020304" pitchFamily="18" charset="0"/>
                <a:cs typeface="Times New Roman" panose="02020603050405020304" pitchFamily="18" charset="0"/>
              </a:rPr>
              <a:t>extensor</a:t>
            </a:r>
            <a:r>
              <a:rPr lang="en-US" sz="5600" dirty="0">
                <a:solidFill>
                  <a:prstClr val="black"/>
                </a:solidFill>
                <a:latin typeface="Times New Roman" panose="02020603050405020304" pitchFamily="18" charset="0"/>
                <a:cs typeface="Times New Roman" panose="02020603050405020304" pitchFamily="18" charset="0"/>
              </a:rPr>
              <a:t> surfaces of hands,fingers,elbows and knees</a:t>
            </a:r>
          </a:p>
          <a:p>
            <a:pPr marL="0" indent="0" algn="l" rtl="0">
              <a:lnSpc>
                <a:spcPct val="15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  initially edematous → doughy or firm over time</a:t>
            </a:r>
          </a:p>
          <a:p>
            <a:pPr marL="0" lvl="0" indent="0" algn="l" rtl="0">
              <a:lnSpc>
                <a:spcPct val="150000"/>
              </a:lnSpc>
              <a:buNone/>
            </a:pPr>
            <a:r>
              <a:rPr lang="en-US" sz="5600" dirty="0" smtClean="0">
                <a:latin typeface="Times New Roman" panose="02020603050405020304" pitchFamily="18" charset="0"/>
                <a:cs typeface="Times New Roman" panose="02020603050405020304" pitchFamily="18" charset="0"/>
              </a:rPr>
              <a:t>                                ○  lasting 5-10 years    → the majority of cases resolve spontaneously</a:t>
            </a:r>
          </a:p>
          <a:p>
            <a:pPr marL="0" indent="0" algn="l" rtl="0">
              <a:lnSpc>
                <a:spcPct val="15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  in the setting of </a:t>
            </a:r>
            <a:r>
              <a:rPr lang="en-US" sz="5600" dirty="0" smtClean="0">
                <a:solidFill>
                  <a:schemeClr val="accent2"/>
                </a:solidFill>
                <a:latin typeface="Times New Roman" panose="02020603050405020304" pitchFamily="18" charset="0"/>
                <a:cs typeface="Times New Roman" panose="02020603050405020304" pitchFamily="18" charset="0"/>
              </a:rPr>
              <a:t>HIV infection  </a:t>
            </a:r>
            <a:r>
              <a:rPr lang="en-US" sz="5600" dirty="0" smtClean="0">
                <a:latin typeface="Times New Roman" panose="02020603050405020304" pitchFamily="18" charset="0"/>
                <a:cs typeface="Times New Roman" panose="02020603050405020304" pitchFamily="18" charset="0"/>
              </a:rPr>
              <a:t>→ early onset </a:t>
            </a:r>
            <a:r>
              <a:rPr lang="en-US" sz="5600" dirty="0" smtClean="0">
                <a:solidFill>
                  <a:schemeClr val="accent2"/>
                </a:solidFill>
                <a:latin typeface="Times New Roman" panose="02020603050405020304" pitchFamily="18" charset="0"/>
                <a:cs typeface="Times New Roman" panose="02020603050405020304" pitchFamily="18" charset="0"/>
              </a:rPr>
              <a:t>nodular </a:t>
            </a:r>
            <a:r>
              <a:rPr lang="en-US" sz="5600" dirty="0" smtClean="0">
                <a:latin typeface="Times New Roman" panose="02020603050405020304" pitchFamily="18" charset="0"/>
                <a:cs typeface="Times New Roman" panose="02020603050405020304" pitchFamily="18" charset="0"/>
              </a:rPr>
              <a:t>lesions ,primarily </a:t>
            </a:r>
            <a:r>
              <a:rPr lang="en-US" sz="5600" dirty="0" smtClean="0">
                <a:solidFill>
                  <a:schemeClr val="accent2"/>
                </a:solidFill>
                <a:latin typeface="Times New Roman" panose="02020603050405020304" pitchFamily="18" charset="0"/>
                <a:cs typeface="Times New Roman" panose="02020603050405020304" pitchFamily="18" charset="0"/>
              </a:rPr>
              <a:t>palmoplantar </a:t>
            </a:r>
            <a:r>
              <a:rPr lang="en-US" sz="5600" dirty="0" smtClean="0">
                <a:latin typeface="Times New Roman" panose="02020603050405020304" pitchFamily="18" charset="0"/>
                <a:cs typeface="Times New Roman" panose="02020603050405020304" pitchFamily="18" charset="0"/>
              </a:rPr>
              <a:t>that progress to bulky masses</a:t>
            </a:r>
          </a:p>
          <a:p>
            <a:pPr marL="0" indent="0" algn="l" rtl="0">
              <a:lnSpc>
                <a:spcPct val="15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 </a:t>
            </a:r>
            <a:r>
              <a:rPr lang="en-US" sz="5600" dirty="0">
                <a:latin typeface="Times New Roman" panose="02020603050405020304" pitchFamily="18" charset="0"/>
                <a:cs typeface="Times New Roman" panose="02020603050405020304" pitchFamily="18" charset="0"/>
              </a:rPr>
              <a:t> </a:t>
            </a:r>
            <a:r>
              <a:rPr lang="en-US" sz="6000" dirty="0" smtClean="0">
                <a:latin typeface="Times New Roman" panose="02020603050405020304" pitchFamily="18" charset="0"/>
                <a:ea typeface="Calibri" panose="020F0502020204030204" pitchFamily="34" charset="0"/>
              </a:rPr>
              <a:t>face </a:t>
            </a:r>
            <a:r>
              <a:rPr lang="en-US" sz="6000" dirty="0">
                <a:latin typeface="Times New Roman" panose="02020603050405020304" pitchFamily="18" charset="0"/>
                <a:ea typeface="Calibri" panose="020F0502020204030204" pitchFamily="34" charset="0"/>
              </a:rPr>
              <a:t>,trunk, axillae ,palms and soles might be involved less </a:t>
            </a:r>
            <a:r>
              <a:rPr lang="en-US" sz="6000" dirty="0" smtClean="0">
                <a:latin typeface="Times New Roman" panose="02020603050405020304" pitchFamily="18" charset="0"/>
                <a:ea typeface="Calibri" panose="020F0502020204030204" pitchFamily="34" charset="0"/>
              </a:rPr>
              <a:t>frequently</a:t>
            </a:r>
          </a:p>
          <a:p>
            <a:pPr algn="l" rtl="0">
              <a:lnSpc>
                <a:spcPct val="150000"/>
              </a:lnSpc>
              <a:buFont typeface="Wingdings" panose="05000000000000000000" pitchFamily="2" charset="2"/>
              <a:buChar char="Ø"/>
            </a:pPr>
            <a:r>
              <a:rPr lang="en-US" sz="6000" dirty="0">
                <a:latin typeface="Times New Roman" panose="02020603050405020304" pitchFamily="18" charset="0"/>
                <a:cs typeface="Times New Roman" panose="02020603050405020304" pitchFamily="18" charset="0"/>
              </a:rPr>
              <a:t> </a:t>
            </a:r>
            <a:r>
              <a:rPr lang="en-US" sz="6000" dirty="0" smtClean="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a:t>
            </a:r>
            <a:r>
              <a:rPr lang="en-US" sz="5600" b="1" dirty="0" smtClean="0">
                <a:latin typeface="Times New Roman" panose="02020603050405020304" pitchFamily="18" charset="0"/>
                <a:cs typeface="Times New Roman" panose="02020603050405020304" pitchFamily="18" charset="0"/>
              </a:rPr>
              <a:t>extracutaneous manifestations :</a:t>
            </a:r>
          </a:p>
          <a:p>
            <a:pPr marL="0" indent="0" algn="l" rtl="0">
              <a:lnSpc>
                <a:spcPct val="150000"/>
              </a:lnSpc>
              <a:buNone/>
            </a:pPr>
            <a:r>
              <a:rPr lang="en-US" sz="5600" b="1" dirty="0" smtClean="0">
                <a:latin typeface="Times New Roman" panose="02020603050405020304" pitchFamily="18" charset="0"/>
                <a:cs typeface="Times New Roman" panose="02020603050405020304" pitchFamily="18" charset="0"/>
              </a:rPr>
              <a:t>                                ●  arthralgia → most common symptom</a:t>
            </a:r>
          </a:p>
          <a:p>
            <a:pPr marL="0" indent="0" algn="l" rtl="0">
              <a:lnSpc>
                <a:spcPct val="150000"/>
              </a:lnSpc>
              <a:buNone/>
            </a:pPr>
            <a:r>
              <a:rPr lang="en-US" sz="5600" dirty="0" smtClean="0">
                <a:latin typeface="Times New Roman" panose="02020603050405020304" pitchFamily="18" charset="0"/>
                <a:cs typeface="Times New Roman" panose="02020603050405020304" pitchFamily="18" charset="0"/>
              </a:rPr>
              <a:t>                                </a:t>
            </a:r>
            <a:r>
              <a:rPr lang="en-US" sz="5600" dirty="0">
                <a:latin typeface="Times New Roman" panose="02020603050405020304" pitchFamily="18" charset="0"/>
                <a:cs typeface="Times New Roman" panose="02020603050405020304" pitchFamily="18" charset="0"/>
              </a:rPr>
              <a:t>●</a:t>
            </a:r>
            <a:r>
              <a:rPr lang="en-US" sz="5600" dirty="0" smtClean="0">
                <a:latin typeface="Times New Roman" panose="02020603050405020304" pitchFamily="18" charset="0"/>
                <a:cs typeface="Times New Roman" panose="02020603050405020304" pitchFamily="18" charset="0"/>
              </a:rPr>
              <a:t> peripheral keratitis</a:t>
            </a:r>
          </a:p>
          <a:p>
            <a:pPr marL="0" indent="0" algn="l" rtl="0">
              <a:lnSpc>
                <a:spcPct val="150000"/>
              </a:lnSpc>
              <a:buNone/>
            </a:pPr>
            <a:r>
              <a:rPr lang="en-US" sz="5600" dirty="0" smtClean="0">
                <a:latin typeface="Times New Roman" panose="02020603050405020304" pitchFamily="18" charset="0"/>
                <a:cs typeface="Times New Roman" panose="02020603050405020304" pitchFamily="18" charset="0"/>
              </a:rPr>
              <a:t>                                ● nodular scleritis</a:t>
            </a:r>
          </a:p>
          <a:p>
            <a:pPr marL="0" indent="0" algn="l" rtl="0">
              <a:lnSpc>
                <a:spcPct val="15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 panuveitis </a:t>
            </a:r>
          </a:p>
          <a:p>
            <a:pPr marL="0" indent="0" algn="l" rtl="0">
              <a:lnSpc>
                <a:spcPct val="150000"/>
              </a:lnSpc>
              <a:buNone/>
            </a:pPr>
            <a:endParaRPr lang="fa-IR" sz="5600"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US" dirty="0" smtClean="0"/>
              <a:t>9 December 2022</a:t>
            </a:r>
            <a:endParaRPr lang="fa-IR" dirty="0"/>
          </a:p>
        </p:txBody>
      </p:sp>
      <p:sp>
        <p:nvSpPr>
          <p:cNvPr id="5" name="Footer Placeholder 4"/>
          <p:cNvSpPr>
            <a:spLocks noGrp="1"/>
          </p:cNvSpPr>
          <p:nvPr>
            <p:ph type="ftr" sz="quarter" idx="11"/>
          </p:nvPr>
        </p:nvSpPr>
        <p:spPr/>
        <p:txBody>
          <a:bodyPr/>
          <a:lstStyle/>
          <a:p>
            <a:r>
              <a:rPr lang="en-US" dirty="0" smtClean="0"/>
              <a:t>Fakhreddin Sabooniha</a:t>
            </a:r>
            <a:endParaRPr lang="fa-IR" dirty="0"/>
          </a:p>
        </p:txBody>
      </p:sp>
      <p:sp>
        <p:nvSpPr>
          <p:cNvPr id="7" name="Slide Number Placeholder 6"/>
          <p:cNvSpPr>
            <a:spLocks noGrp="1"/>
          </p:cNvSpPr>
          <p:nvPr>
            <p:ph type="sldNum" sz="quarter" idx="12"/>
          </p:nvPr>
        </p:nvSpPr>
        <p:spPr/>
        <p:txBody>
          <a:bodyPr/>
          <a:lstStyle/>
          <a:p>
            <a:r>
              <a:rPr lang="en-US" dirty="0"/>
              <a:t>5</a:t>
            </a:r>
            <a:endParaRPr lang="fa-IR" dirty="0"/>
          </a:p>
        </p:txBody>
      </p:sp>
    </p:spTree>
    <p:extLst>
      <p:ext uri="{BB962C8B-B14F-4D97-AF65-F5344CB8AC3E}">
        <p14:creationId xmlns:p14="http://schemas.microsoft.com/office/powerpoint/2010/main" val="556434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 calcmode="lin" valueType="num">
                                      <p:cBhvr additive="base">
                                        <p:cTn id="52"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6">
                                            <p:txEl>
                                              <p:pRg st="11" end="11"/>
                                            </p:txEl>
                                          </p:spTgt>
                                        </p:tgtEl>
                                        <p:attrNameLst>
                                          <p:attrName>style.visibility</p:attrName>
                                        </p:attrNameLst>
                                      </p:cBhvr>
                                      <p:to>
                                        <p:strVal val="visible"/>
                                      </p:to>
                                    </p:set>
                                    <p:anim calcmode="lin" valueType="num">
                                      <p:cBhvr additive="base">
                                        <p:cTn id="58"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6">
                                            <p:txEl>
                                              <p:pRg st="12" end="12"/>
                                            </p:txEl>
                                          </p:spTgt>
                                        </p:tgtEl>
                                        <p:attrNameLst>
                                          <p:attrName>style.visibility</p:attrName>
                                        </p:attrNameLst>
                                      </p:cBhvr>
                                      <p:to>
                                        <p:strVal val="visible"/>
                                      </p:to>
                                    </p:set>
                                    <p:anim calcmode="lin" valueType="num">
                                      <p:cBhvr additive="base">
                                        <p:cTn id="64"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365126"/>
            <a:ext cx="10515600" cy="70972"/>
          </a:xfrm>
        </p:spPr>
        <p:txBody>
          <a:bodyPr>
            <a:noAutofit/>
          </a:bodyPr>
          <a:lstStyle/>
          <a:p>
            <a:pPr algn="l" rtl="0"/>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r>
              <a:rPr lang="en-US" sz="1400" dirty="0" smtClean="0"/>
              <a:t/>
            </a:r>
            <a:br>
              <a:rPr lang="en-US" sz="1400" dirty="0" smtClean="0"/>
            </a:br>
            <a:r>
              <a:rPr lang="en-US" sz="1400" dirty="0"/>
              <a:t/>
            </a:r>
            <a:br>
              <a:rPr lang="en-US" sz="1400" dirty="0"/>
            </a:br>
            <a:r>
              <a:rPr lang="en-US" sz="1400" dirty="0" smtClean="0">
                <a:latin typeface="Times New Roman" panose="02020603050405020304" pitchFamily="18" charset="0"/>
                <a:cs typeface="Times New Roman" panose="02020603050405020304" pitchFamily="18" charset="0"/>
              </a:rPr>
              <a:t/>
            </a:r>
            <a:br>
              <a:rPr lang="en-US" sz="1400" dirty="0" smtClean="0">
                <a:latin typeface="Times New Roman" panose="02020603050405020304" pitchFamily="18" charset="0"/>
                <a:cs typeface="Times New Roman" panose="02020603050405020304" pitchFamily="18" charset="0"/>
              </a:rPr>
            </a:br>
            <a:r>
              <a:rPr lang="en-US" sz="1400" b="1" dirty="0" smtClean="0">
                <a:latin typeface="Times New Roman" panose="02020603050405020304" pitchFamily="18" charset="0"/>
                <a:cs typeface="Times New Roman" panose="02020603050405020304" pitchFamily="18" charset="0"/>
              </a:rPr>
              <a:t>Fig.1</a:t>
            </a:r>
            <a:r>
              <a:rPr lang="en-US" sz="1400" dirty="0" smtClean="0">
                <a:latin typeface="Times New Roman" panose="02020603050405020304" pitchFamily="18" charset="0"/>
                <a:cs typeface="Times New Roman" panose="02020603050405020304" pitchFamily="18" charset="0"/>
              </a:rPr>
              <a:t>.Erythema elevatum diutinum</a:t>
            </a:r>
            <a:r>
              <a:rPr lang="en-US" sz="1400" dirty="0">
                <a:latin typeface="Times New Roman" panose="02020603050405020304" pitchFamily="18" charset="0"/>
                <a:cs typeface="Times New Roman" panose="02020603050405020304" pitchFamily="18" charset="0"/>
              </a:rPr>
              <a:t>. A </a:t>
            </a:r>
            <a:r>
              <a:rPr lang="en-US" sz="1400" dirty="0" smtClean="0">
                <a:latin typeface="Times New Roman" panose="02020603050405020304" pitchFamily="18" charset="0"/>
                <a:cs typeface="Times New Roman" panose="02020603050405020304" pitchFamily="18" charset="0"/>
              </a:rPr>
              <a:t>Erythematous papulonodules </a:t>
            </a:r>
            <a:r>
              <a:rPr lang="en-US" sz="1400" dirty="0">
                <a:latin typeface="Times New Roman" panose="02020603050405020304" pitchFamily="18" charset="0"/>
                <a:cs typeface="Times New Roman" panose="02020603050405020304" pitchFamily="18" charset="0"/>
              </a:rPr>
              <a:t>on the upper </a:t>
            </a:r>
            <a:r>
              <a:rPr lang="en-US" sz="1400" dirty="0" smtClean="0">
                <a:latin typeface="Times New Roman" panose="02020603050405020304" pitchFamily="18" charset="0"/>
                <a:cs typeface="Times New Roman" panose="02020603050405020304" pitchFamily="18" charset="0"/>
              </a:rPr>
              <a:t>knee, representing </a:t>
            </a:r>
            <a:r>
              <a:rPr lang="en-US" sz="1400" dirty="0">
                <a:latin typeface="Times New Roman" panose="02020603050405020304" pitchFamily="18" charset="0"/>
                <a:cs typeface="Times New Roman" panose="02020603050405020304" pitchFamily="18" charset="0"/>
              </a:rPr>
              <a:t>acute </a:t>
            </a:r>
            <a:r>
              <a:rPr lang="en-US" sz="1400" dirty="0" smtClean="0">
                <a:latin typeface="Times New Roman" panose="02020603050405020304" pitchFamily="18" charset="0"/>
                <a:cs typeface="Times New Roman" panose="02020603050405020304" pitchFamily="18" charset="0"/>
              </a:rPr>
              <a:t>lesions, admixed </a:t>
            </a:r>
            <a:r>
              <a:rPr lang="en-US" sz="1400" dirty="0">
                <a:latin typeface="Times New Roman" panose="02020603050405020304" pitchFamily="18" charset="0"/>
                <a:cs typeface="Times New Roman" panose="02020603050405020304" pitchFamily="18" charset="0"/>
              </a:rPr>
              <a:t>with older </a:t>
            </a:r>
            <a:r>
              <a:rPr lang="en-US" sz="1400" dirty="0" smtClean="0">
                <a:latin typeface="Times New Roman" panose="02020603050405020304" pitchFamily="18" charset="0"/>
                <a:cs typeface="Times New Roman" panose="02020603050405020304" pitchFamily="18" charset="0"/>
              </a:rPr>
              <a:t>red–brown nodules</a:t>
            </a:r>
            <a:r>
              <a:rPr lang="en-US" sz="1400" dirty="0">
                <a:latin typeface="Times New Roman" panose="02020603050405020304" pitchFamily="18" charset="0"/>
                <a:cs typeface="Times New Roman" panose="02020603050405020304" pitchFamily="18" charset="0"/>
              </a:rPr>
              <a:t>. B </a:t>
            </a:r>
            <a:r>
              <a:rPr lang="en-US" sz="1400" dirty="0" smtClean="0">
                <a:latin typeface="Times New Roman" panose="02020603050405020304" pitchFamily="18" charset="0"/>
                <a:cs typeface="Times New Roman" panose="02020603050405020304" pitchFamily="18" charset="0"/>
              </a:rPr>
              <a:t>Symmetrically distributed</a:t>
            </a:r>
            <a:r>
              <a:rPr lang="en-US" sz="1400" dirty="0">
                <a:latin typeface="Times New Roman" panose="02020603050405020304" pitchFamily="18" charset="0"/>
                <a:cs typeface="Times New Roman" panose="02020603050405020304" pitchFamily="18" charset="0"/>
              </a:rPr>
              <a:t>, dull pink to </a:t>
            </a:r>
            <a:r>
              <a:rPr lang="en-US" sz="1400" dirty="0" smtClean="0">
                <a:latin typeface="Times New Roman" panose="02020603050405020304" pitchFamily="18" charset="0"/>
                <a:cs typeface="Times New Roman" panose="02020603050405020304" pitchFamily="18" charset="0"/>
              </a:rPr>
              <a:t>violet–brown </a:t>
            </a:r>
            <a:r>
              <a:rPr lang="en-US" sz="1400" dirty="0">
                <a:latin typeface="Times New Roman" panose="02020603050405020304" pitchFamily="18" charset="0"/>
                <a:cs typeface="Times New Roman" panose="02020603050405020304" pitchFamily="18" charset="0"/>
              </a:rPr>
              <a:t>nodules and plaques on </a:t>
            </a:r>
            <a:r>
              <a:rPr lang="en-US" sz="1400" dirty="0" smtClean="0">
                <a:latin typeface="Times New Roman" panose="02020603050405020304" pitchFamily="18" charset="0"/>
                <a:cs typeface="Times New Roman" panose="02020603050405020304" pitchFamily="18" charset="0"/>
              </a:rPr>
              <a:t>the extensor </a:t>
            </a:r>
            <a:r>
              <a:rPr lang="en-US" sz="1400" dirty="0">
                <a:latin typeface="Times New Roman" panose="02020603050405020304" pitchFamily="18" charset="0"/>
                <a:cs typeface="Times New Roman" panose="02020603050405020304" pitchFamily="18" charset="0"/>
              </a:rPr>
              <a:t>forearms and </a:t>
            </a:r>
            <a:r>
              <a:rPr lang="en-US" sz="1400" dirty="0" smtClean="0">
                <a:latin typeface="Times New Roman" panose="02020603050405020304" pitchFamily="18" charset="0"/>
                <a:cs typeface="Times New Roman" panose="02020603050405020304" pitchFamily="18" charset="0"/>
              </a:rPr>
              <a:t>dorsal hands</a:t>
            </a:r>
            <a:r>
              <a:rPr lang="en-US" sz="1400" dirty="0">
                <a:latin typeface="Times New Roman" panose="02020603050405020304" pitchFamily="18" charset="0"/>
                <a:cs typeface="Times New Roman" panose="02020603050405020304" pitchFamily="18" charset="0"/>
              </a:rPr>
              <a:t>. C Firm nodule on </a:t>
            </a:r>
            <a:r>
              <a:rPr lang="en-US" sz="1400" dirty="0" smtClean="0">
                <a:latin typeface="Times New Roman" panose="02020603050405020304" pitchFamily="18" charset="0"/>
                <a:cs typeface="Times New Roman" panose="02020603050405020304" pitchFamily="18" charset="0"/>
              </a:rPr>
              <a:t>the dorsum </a:t>
            </a:r>
            <a:r>
              <a:rPr lang="en-US" sz="1400" dirty="0">
                <a:latin typeface="Times New Roman" panose="02020603050405020304" pitchFamily="18" charset="0"/>
                <a:cs typeface="Times New Roman" panose="02020603050405020304" pitchFamily="18" charset="0"/>
              </a:rPr>
              <a:t>of the hand in a </a:t>
            </a:r>
            <a:r>
              <a:rPr lang="en-US" sz="1400" dirty="0" smtClean="0">
                <a:latin typeface="Times New Roman" panose="02020603050405020304" pitchFamily="18" charset="0"/>
                <a:cs typeface="Times New Roman" panose="02020603050405020304" pitchFamily="18" charset="0"/>
              </a:rPr>
              <a:t>patient with </a:t>
            </a:r>
            <a:r>
              <a:rPr lang="en-US" sz="1400" dirty="0">
                <a:latin typeface="Times New Roman" panose="02020603050405020304" pitchFamily="18" charset="0"/>
                <a:cs typeface="Times New Roman" panose="02020603050405020304" pitchFamily="18" charset="0"/>
              </a:rPr>
              <a:t>HIV infection, representing </a:t>
            </a:r>
            <a:r>
              <a:rPr lang="en-US" sz="1400" dirty="0" smtClean="0">
                <a:latin typeface="Times New Roman" panose="02020603050405020304" pitchFamily="18" charset="0"/>
                <a:cs typeface="Times New Roman" panose="02020603050405020304" pitchFamily="18" charset="0"/>
              </a:rPr>
              <a:t>a late-stage lesion.</a:t>
            </a:r>
            <a:r>
              <a:rPr lang="en-US" sz="1400" i="1" dirty="0" smtClean="0"/>
              <a:t> </a:t>
            </a:r>
            <a:br>
              <a:rPr lang="en-US" sz="1400" i="1" dirty="0" smtClean="0"/>
            </a:br>
            <a:r>
              <a:rPr lang="en-US" sz="1400" i="1" dirty="0" smtClean="0">
                <a:solidFill>
                  <a:schemeClr val="bg2">
                    <a:lumMod val="75000"/>
                  </a:schemeClr>
                </a:solidFill>
                <a:latin typeface="Times New Roman" panose="02020603050405020304" pitchFamily="18" charset="0"/>
                <a:cs typeface="Times New Roman" panose="02020603050405020304" pitchFamily="18" charset="0"/>
              </a:rPr>
              <a:t>Wetter </a:t>
            </a:r>
            <a:r>
              <a:rPr lang="en-US" sz="1400" i="1" dirty="0">
                <a:solidFill>
                  <a:schemeClr val="bg2">
                    <a:lumMod val="75000"/>
                  </a:schemeClr>
                </a:solidFill>
                <a:latin typeface="Times New Roman" panose="02020603050405020304" pitchFamily="18" charset="0"/>
                <a:cs typeface="Times New Roman" panose="02020603050405020304" pitchFamily="18" charset="0"/>
              </a:rPr>
              <a:t>DA, Dutz JP, Shinkai K, Fox LP (2018) Cutaneous vasculitis. In: Bolognia JL, Schaffer JV, Cerroni L (eds) Dermatology, 4th edn. Elsevier, </a:t>
            </a:r>
            <a:r>
              <a:rPr lang="en-US" sz="1400" i="1" dirty="0" smtClean="0">
                <a:solidFill>
                  <a:schemeClr val="bg2">
                    <a:lumMod val="75000"/>
                  </a:schemeClr>
                </a:solidFill>
                <a:latin typeface="Times New Roman" panose="02020603050405020304" pitchFamily="18" charset="0"/>
                <a:cs typeface="Times New Roman" panose="02020603050405020304" pitchFamily="18" charset="0"/>
              </a:rPr>
              <a:t>p423</a:t>
            </a:r>
            <a:r>
              <a:rPr lang="en-US" sz="1400" dirty="0" smtClean="0">
                <a:solidFill>
                  <a:schemeClr val="bg2">
                    <a:lumMod val="75000"/>
                  </a:schemeClr>
                </a:solidFill>
                <a:latin typeface="Times New Roman" panose="02020603050405020304" pitchFamily="18" charset="0"/>
                <a:cs typeface="Times New Roman" panose="02020603050405020304" pitchFamily="18" charset="0"/>
              </a:rPr>
              <a:t>. </a:t>
            </a:r>
            <a:r>
              <a:rPr lang="en-US" sz="1400" i="1" dirty="0" smtClean="0">
                <a:solidFill>
                  <a:schemeClr val="bg2">
                    <a:lumMod val="75000"/>
                  </a:schemeClr>
                </a:solidFill>
                <a:latin typeface="Times New Roman" panose="02020603050405020304" pitchFamily="18" charset="0"/>
                <a:cs typeface="Times New Roman" panose="02020603050405020304" pitchFamily="18" charset="0"/>
              </a:rPr>
              <a:t>A, </a:t>
            </a:r>
            <a:r>
              <a:rPr lang="en-US" sz="1400" i="1" dirty="0">
                <a:solidFill>
                  <a:schemeClr val="bg2">
                    <a:lumMod val="75000"/>
                  </a:schemeClr>
                </a:solidFill>
                <a:latin typeface="Times New Roman" panose="02020603050405020304" pitchFamily="18" charset="0"/>
                <a:cs typeface="Times New Roman" panose="02020603050405020304" pitchFamily="18" charset="0"/>
              </a:rPr>
              <a:t>Courtesy, </a:t>
            </a:r>
            <a:r>
              <a:rPr lang="en-US" sz="1400" i="1" dirty="0" smtClean="0">
                <a:solidFill>
                  <a:schemeClr val="bg2">
                    <a:lumMod val="75000"/>
                  </a:schemeClr>
                </a:solidFill>
                <a:latin typeface="Times New Roman" panose="02020603050405020304" pitchFamily="18" charset="0"/>
                <a:cs typeface="Times New Roman" panose="02020603050405020304" pitchFamily="18" charset="0"/>
              </a:rPr>
              <a:t>Kenneth Greer</a:t>
            </a:r>
            <a:r>
              <a:rPr lang="en-US" sz="1400" i="1" dirty="0">
                <a:solidFill>
                  <a:schemeClr val="bg2">
                    <a:lumMod val="75000"/>
                  </a:schemeClr>
                </a:solidFill>
                <a:latin typeface="Times New Roman" panose="02020603050405020304" pitchFamily="18" charset="0"/>
                <a:cs typeface="Times New Roman" panose="02020603050405020304" pitchFamily="18" charset="0"/>
              </a:rPr>
              <a:t>, MD; C, Courtesy, </a:t>
            </a:r>
            <a:r>
              <a:rPr lang="en-US" sz="1400" i="1" dirty="0" smtClean="0">
                <a:solidFill>
                  <a:schemeClr val="bg2">
                    <a:lumMod val="75000"/>
                  </a:schemeClr>
                </a:solidFill>
                <a:latin typeface="Times New Roman" panose="02020603050405020304" pitchFamily="18" charset="0"/>
                <a:cs typeface="Times New Roman" panose="02020603050405020304" pitchFamily="18" charset="0"/>
              </a:rPr>
              <a:t>Rachel Moore</a:t>
            </a:r>
            <a:r>
              <a:rPr lang="en-US" sz="1400" i="1" dirty="0">
                <a:solidFill>
                  <a:schemeClr val="bg2">
                    <a:lumMod val="75000"/>
                  </a:schemeClr>
                </a:solidFill>
                <a:latin typeface="Times New Roman" panose="02020603050405020304" pitchFamily="18" charset="0"/>
                <a:cs typeface="Times New Roman" panose="02020603050405020304" pitchFamily="18" charset="0"/>
              </a:rPr>
              <a:t>, MD</a:t>
            </a:r>
            <a:r>
              <a:rPr lang="en-US" sz="1400" dirty="0">
                <a:solidFill>
                  <a:schemeClr val="bg2">
                    <a:lumMod val="75000"/>
                  </a:schemeClr>
                </a:solidFill>
                <a:latin typeface="Times New Roman" panose="02020603050405020304" pitchFamily="18" charset="0"/>
                <a:cs typeface="Times New Roman" panose="02020603050405020304" pitchFamily="18" charset="0"/>
              </a:rPr>
              <a:t>.</a:t>
            </a:r>
            <a:endParaRPr lang="fa-IR" sz="1400" dirty="0">
              <a:solidFill>
                <a:schemeClr val="bg2">
                  <a:lumMod val="75000"/>
                </a:schemeClr>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dirty="0" smtClean="0"/>
              <a:t>9 December 2022             </a:t>
            </a:r>
            <a:endParaRPr lang="fa-IR" dirty="0"/>
          </a:p>
        </p:txBody>
      </p:sp>
      <p:sp>
        <p:nvSpPr>
          <p:cNvPr id="5" name="Footer Placeholder 4"/>
          <p:cNvSpPr>
            <a:spLocks noGrp="1"/>
          </p:cNvSpPr>
          <p:nvPr>
            <p:ph type="ftr" sz="quarter" idx="11"/>
          </p:nvPr>
        </p:nvSpPr>
        <p:spPr/>
        <p:txBody>
          <a:bodyPr/>
          <a:lstStyle/>
          <a:p>
            <a:r>
              <a:rPr lang="en-US" dirty="0" smtClean="0"/>
              <a:t>Fakhreddin Sabooniha</a:t>
            </a:r>
            <a:endParaRPr lang="fa-IR" dirty="0"/>
          </a:p>
        </p:txBody>
      </p:sp>
      <p:sp>
        <p:nvSpPr>
          <p:cNvPr id="6" name="Slide Number Placeholder 5"/>
          <p:cNvSpPr>
            <a:spLocks noGrp="1"/>
          </p:cNvSpPr>
          <p:nvPr>
            <p:ph type="sldNum" sz="quarter" idx="12"/>
          </p:nvPr>
        </p:nvSpPr>
        <p:spPr/>
        <p:txBody>
          <a:bodyPr/>
          <a:lstStyle/>
          <a:p>
            <a:r>
              <a:rPr lang="en-US" dirty="0"/>
              <a:t>6</a:t>
            </a:r>
            <a:endParaRPr lang="fa-IR" dirty="0"/>
          </a:p>
        </p:txBody>
      </p:sp>
      <p:pic>
        <p:nvPicPr>
          <p:cNvPr id="7" name="Content Placeholder 6"/>
          <p:cNvPicPr>
            <a:picLocks noGrp="1" noChangeAspect="1"/>
          </p:cNvPicPr>
          <p:nvPr>
            <p:ph idx="4294967295"/>
          </p:nvPr>
        </p:nvPicPr>
        <p:blipFill rotWithShape="1">
          <a:blip r:embed="rId2"/>
          <a:srcRect l="9245" t="21470" r="42634" b="17187"/>
          <a:stretch/>
        </p:blipFill>
        <p:spPr>
          <a:xfrm>
            <a:off x="3109912" y="1917700"/>
            <a:ext cx="5043488" cy="3602037"/>
          </a:xfrm>
          <a:prstGeom prst="rect">
            <a:avLst/>
          </a:prstGeom>
        </p:spPr>
      </p:pic>
    </p:spTree>
    <p:extLst>
      <p:ext uri="{BB962C8B-B14F-4D97-AF65-F5344CB8AC3E}">
        <p14:creationId xmlns:p14="http://schemas.microsoft.com/office/powerpoint/2010/main" val="43741180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50" t="10377" r="90288" b="81108"/>
          <a:stretch/>
        </p:blipFill>
        <p:spPr>
          <a:xfrm>
            <a:off x="0" y="183696"/>
            <a:ext cx="1237785" cy="715617"/>
          </a:xfrm>
          <a:prstGeom prst="rect">
            <a:avLst/>
          </a:prstGeom>
        </p:spPr>
      </p:pic>
      <p:sp>
        <p:nvSpPr>
          <p:cNvPr id="4" name="TextBox 3"/>
          <p:cNvSpPr txBox="1"/>
          <p:nvPr/>
        </p:nvSpPr>
        <p:spPr>
          <a:xfrm>
            <a:off x="959005" y="356839"/>
            <a:ext cx="4449336" cy="369332"/>
          </a:xfrm>
          <a:prstGeom prst="rect">
            <a:avLst/>
          </a:prstGeom>
          <a:noFill/>
        </p:spPr>
        <p:txBody>
          <a:bodyPr wrap="square" rtlCol="1">
            <a:spAutoFit/>
          </a:bodyPr>
          <a:lstStyle/>
          <a:p>
            <a:r>
              <a:rPr lang="en-US" b="1" dirty="0" smtClean="0">
                <a:latin typeface="Times New Roman" panose="02020603050405020304" pitchFamily="18" charset="0"/>
                <a:cs typeface="Times New Roman" panose="02020603050405020304" pitchFamily="18" charset="0"/>
              </a:rPr>
              <a:t>World symposium on Orthopaedics 2022</a:t>
            </a:r>
            <a:endParaRPr lang="fa-IR"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847492" y="1072456"/>
            <a:ext cx="10506307" cy="5104507"/>
          </a:xfr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lgn="l" rtl="0">
              <a:lnSpc>
                <a:spcPct val="150000"/>
              </a:lnSpc>
              <a:buNone/>
            </a:pPr>
            <a:endParaRPr lang="en-US" sz="2000" b="1" dirty="0" smtClean="0">
              <a:latin typeface="Times New Roman" panose="02020603050405020304" pitchFamily="18" charset="0"/>
              <a:cs typeface="Times New Roman" panose="02020603050405020304" pitchFamily="18" charset="0"/>
            </a:endParaRPr>
          </a:p>
          <a:p>
            <a:pPr marL="0" indent="0" algn="l" rtl="0">
              <a:lnSpc>
                <a:spcPct val="150000"/>
              </a:lnSpc>
              <a:buNone/>
            </a:pPr>
            <a:r>
              <a:rPr lang="en-US" sz="2200" b="1" dirty="0" smtClean="0">
                <a:latin typeface="Times New Roman" panose="02020603050405020304" pitchFamily="18" charset="0"/>
                <a:cs typeface="Times New Roman" panose="02020603050405020304" pitchFamily="18" charset="0"/>
              </a:rPr>
              <a:t>       Atypical Presentations : </a:t>
            </a:r>
          </a:p>
          <a:p>
            <a:pPr marL="0" indent="0" algn="l" rtl="0">
              <a:lnSpc>
                <a:spcPct val="150000"/>
              </a:lnSpc>
              <a:buNone/>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 </a:t>
            </a:r>
            <a:r>
              <a:rPr lang="en-US" sz="2000" dirty="0" smtClean="0">
                <a:latin typeface="Times New Roman" panose="02020603050405020304" pitchFamily="18" charset="0"/>
                <a:cs typeface="Times New Roman" panose="02020603050405020304" pitchFamily="18" charset="0"/>
              </a:rPr>
              <a:t>palms and soles involvement only</a:t>
            </a:r>
          </a:p>
          <a:p>
            <a:pPr marL="0" indent="0" algn="l" rtl="0">
              <a:lnSpc>
                <a:spcPct val="150000"/>
              </a:lnSpc>
              <a:buNone/>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 </a:t>
            </a:r>
            <a:r>
              <a:rPr lang="en-US" sz="2000" b="1" dirty="0" smtClean="0">
                <a:solidFill>
                  <a:schemeClr val="accent1"/>
                </a:solidFill>
                <a:latin typeface="Times New Roman" panose="02020603050405020304" pitchFamily="18" charset="0"/>
                <a:cs typeface="Times New Roman" panose="02020603050405020304" pitchFamily="18" charset="0"/>
              </a:rPr>
              <a:t>unilateral </a:t>
            </a:r>
            <a:r>
              <a:rPr lang="en-US" sz="2000" b="1" dirty="0" smtClean="0">
                <a:solidFill>
                  <a:schemeClr val="accent1"/>
                </a:solidFill>
                <a:latin typeface="Times New Roman" panose="02020603050405020304" pitchFamily="18" charset="0"/>
                <a:cs typeface="Times New Roman" panose="02020603050405020304" pitchFamily="18" charset="0"/>
              </a:rPr>
              <a:t>solitary </a:t>
            </a:r>
            <a:endParaRPr lang="en-US" sz="2000" b="1" dirty="0" smtClean="0">
              <a:solidFill>
                <a:schemeClr val="accent1"/>
              </a:solidFill>
              <a:latin typeface="Times New Roman" panose="02020603050405020304" pitchFamily="18" charset="0"/>
              <a:cs typeface="Times New Roman" panose="02020603050405020304" pitchFamily="18" charset="0"/>
            </a:endParaRPr>
          </a:p>
          <a:p>
            <a:pPr marL="0" indent="0" algn="l" rtl="0">
              <a:lnSpc>
                <a:spcPct val="150000"/>
              </a:lnSpc>
              <a:buNone/>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 </a:t>
            </a:r>
            <a:r>
              <a:rPr lang="en-US" sz="2000" dirty="0" smtClean="0">
                <a:latin typeface="Times New Roman" panose="02020603050405020304" pitchFamily="18" charset="0"/>
                <a:cs typeface="Times New Roman" panose="02020603050405020304" pitchFamily="18" charset="0"/>
              </a:rPr>
              <a:t>keloid-like appearance (on friction sites)</a:t>
            </a:r>
          </a:p>
          <a:p>
            <a:pPr marL="0" indent="0" algn="l" rtl="0">
              <a:lnSpc>
                <a:spcPct val="150000"/>
              </a:lnSpc>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 appearing within old scar tissue</a:t>
            </a:r>
          </a:p>
          <a:p>
            <a:pPr marL="0" indent="0" algn="l" rtl="0">
              <a:lnSpc>
                <a:spcPct val="150000"/>
              </a:lnSpc>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 vesiculo-bullous variant in children(mimicking Duhring's disease)</a:t>
            </a:r>
          </a:p>
          <a:p>
            <a:pPr marL="0" indent="0" algn="l" rtl="0">
              <a:lnSpc>
                <a:spcPct val="150000"/>
              </a:lnSpc>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 epidermolysis bullosa acquisita-like variant</a:t>
            </a:r>
          </a:p>
          <a:p>
            <a:pPr marL="0" indent="0" algn="l" rtl="0">
              <a:lnSpc>
                <a:spcPct val="150000"/>
              </a:lnSpc>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p>
        </p:txBody>
      </p:sp>
      <p:sp>
        <p:nvSpPr>
          <p:cNvPr id="3" name="Date Placeholder 2"/>
          <p:cNvSpPr>
            <a:spLocks noGrp="1"/>
          </p:cNvSpPr>
          <p:nvPr>
            <p:ph type="dt" sz="half" idx="10"/>
          </p:nvPr>
        </p:nvSpPr>
        <p:spPr/>
        <p:txBody>
          <a:bodyPr/>
          <a:lstStyle/>
          <a:p>
            <a:r>
              <a:rPr lang="en-US" dirty="0" smtClean="0"/>
              <a:t>9 December 2022          </a:t>
            </a:r>
            <a:endParaRPr lang="fa-IR" dirty="0"/>
          </a:p>
        </p:txBody>
      </p:sp>
      <p:sp>
        <p:nvSpPr>
          <p:cNvPr id="5" name="Footer Placeholder 4"/>
          <p:cNvSpPr>
            <a:spLocks noGrp="1"/>
          </p:cNvSpPr>
          <p:nvPr>
            <p:ph type="ftr" sz="quarter" idx="11"/>
          </p:nvPr>
        </p:nvSpPr>
        <p:spPr/>
        <p:txBody>
          <a:bodyPr/>
          <a:lstStyle/>
          <a:p>
            <a:r>
              <a:rPr lang="en-US" dirty="0" smtClean="0"/>
              <a:t>Fakhreddin Sabooniha</a:t>
            </a:r>
            <a:endParaRPr lang="fa-IR" dirty="0"/>
          </a:p>
        </p:txBody>
      </p:sp>
      <p:sp>
        <p:nvSpPr>
          <p:cNvPr id="7" name="Slide Number Placeholder 6"/>
          <p:cNvSpPr>
            <a:spLocks noGrp="1"/>
          </p:cNvSpPr>
          <p:nvPr>
            <p:ph type="sldNum" sz="quarter" idx="12"/>
          </p:nvPr>
        </p:nvSpPr>
        <p:spPr/>
        <p:txBody>
          <a:bodyPr/>
          <a:lstStyle/>
          <a:p>
            <a:r>
              <a:rPr lang="en-US" dirty="0"/>
              <a:t>7</a:t>
            </a:r>
            <a:endParaRPr lang="fa-IR" dirty="0"/>
          </a:p>
        </p:txBody>
      </p:sp>
    </p:spTree>
    <p:extLst>
      <p:ext uri="{BB962C8B-B14F-4D97-AF65-F5344CB8AC3E}">
        <p14:creationId xmlns:p14="http://schemas.microsoft.com/office/powerpoint/2010/main" val="146874293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500"/>
                                        <p:tgtEl>
                                          <p:spTgt spid="6">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fade">
                                      <p:cBhvr>
                                        <p:cTn id="38" dur="500"/>
                                        <p:tgtEl>
                                          <p:spTgt spid="6">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Effect transition="in" filter="fade">
                                      <p:cBhvr>
                                        <p:cTn id="43"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50" t="10377" r="90288" b="81108"/>
          <a:stretch/>
        </p:blipFill>
        <p:spPr>
          <a:xfrm>
            <a:off x="106878" y="215900"/>
            <a:ext cx="1128156" cy="710376"/>
          </a:xfrm>
          <a:prstGeom prst="rect">
            <a:avLst/>
          </a:prstGeom>
        </p:spPr>
      </p:pic>
      <p:sp>
        <p:nvSpPr>
          <p:cNvPr id="5" name="TextBox 4"/>
          <p:cNvSpPr txBox="1"/>
          <p:nvPr/>
        </p:nvSpPr>
        <p:spPr>
          <a:xfrm>
            <a:off x="1141451" y="450333"/>
            <a:ext cx="4470400" cy="369332"/>
          </a:xfrm>
          <a:prstGeom prst="rect">
            <a:avLst/>
          </a:prstGeom>
          <a:noFill/>
        </p:spPr>
        <p:txBody>
          <a:bodyPr wrap="square" rtlCol="1">
            <a:spAutoFit/>
          </a:bodyPr>
          <a:lstStyle/>
          <a:p>
            <a:r>
              <a:rPr lang="en-US" b="1" dirty="0" smtClean="0"/>
              <a:t>World Symposium on Orthopaedics    2022 </a:t>
            </a:r>
          </a:p>
        </p:txBody>
      </p:sp>
      <p:sp>
        <p:nvSpPr>
          <p:cNvPr id="7" name="Content Placeholder 6"/>
          <p:cNvSpPr>
            <a:spLocks noGrp="1"/>
          </p:cNvSpPr>
          <p:nvPr>
            <p:ph idx="1"/>
          </p:nvPr>
        </p:nvSpPr>
        <p:spPr>
          <a:xfrm>
            <a:off x="480645" y="819665"/>
            <a:ext cx="11268009" cy="5536685"/>
          </a:xfr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pPr marL="0" indent="0" algn="l" rtl="0">
              <a:lnSpc>
                <a:spcPct val="150000"/>
              </a:lnSpc>
              <a:buNone/>
            </a:pPr>
            <a:endParaRPr lang="en-US" sz="5600" b="1" dirty="0" smtClean="0">
              <a:latin typeface="Times New Roman" panose="02020603050405020304" pitchFamily="18" charset="0"/>
              <a:cs typeface="Times New Roman" panose="02020603050405020304" pitchFamily="18" charset="0"/>
            </a:endParaRPr>
          </a:p>
          <a:p>
            <a:pPr marL="0" indent="0" algn="l" rtl="0">
              <a:lnSpc>
                <a:spcPct val="150000"/>
              </a:lnSpc>
              <a:buNone/>
            </a:pPr>
            <a:r>
              <a:rPr lang="en-US" sz="5600" b="1" dirty="0" smtClean="0">
                <a:latin typeface="Times New Roman" panose="02020603050405020304" pitchFamily="18" charset="0"/>
                <a:cs typeface="Times New Roman" panose="02020603050405020304" pitchFamily="18" charset="0"/>
              </a:rPr>
              <a:t>                    </a:t>
            </a:r>
            <a:r>
              <a:rPr lang="en-US" sz="5600" b="1" dirty="0" smtClean="0">
                <a:solidFill>
                  <a:schemeClr val="accent2"/>
                </a:solidFill>
                <a:latin typeface="Times New Roman" panose="02020603050405020304" pitchFamily="18" charset="0"/>
                <a:cs typeface="Times New Roman" panose="02020603050405020304" pitchFamily="18" charset="0"/>
              </a:rPr>
              <a:t>Underlying Conditions : a broad spectrum of unrelated disorders have been reported in the literature in association with EED</a:t>
            </a:r>
          </a:p>
          <a:p>
            <a:pPr marL="0" indent="0" algn="l" rtl="0">
              <a:lnSpc>
                <a:spcPct val="150000"/>
              </a:lnSpc>
              <a:buNone/>
            </a:pPr>
            <a:r>
              <a:rPr lang="en-US" sz="5600" b="1" dirty="0" smtClean="0">
                <a:latin typeface="Times New Roman" panose="02020603050405020304" pitchFamily="18" charset="0"/>
                <a:cs typeface="Times New Roman" panose="02020603050405020304" pitchFamily="18" charset="0"/>
              </a:rPr>
              <a:t>                             </a:t>
            </a:r>
            <a:r>
              <a:rPr lang="en-US" sz="6400" b="1" dirty="0" smtClean="0">
                <a:latin typeface="Times New Roman" panose="02020603050405020304" pitchFamily="18" charset="0"/>
                <a:cs typeface="Times New Roman" panose="02020603050405020304" pitchFamily="18" charset="0"/>
              </a:rPr>
              <a:t>○ infections </a:t>
            </a:r>
            <a:r>
              <a:rPr lang="en-US" sz="6400" b="1" dirty="0" smtClean="0">
                <a:latin typeface="Times New Roman" panose="02020603050405020304" pitchFamily="18" charset="0"/>
                <a:cs typeface="Times New Roman" panose="02020603050405020304" pitchFamily="18" charset="0"/>
              </a:rPr>
              <a:t>:</a:t>
            </a:r>
            <a:r>
              <a:rPr lang="en-US" sz="5600" dirty="0" smtClean="0">
                <a:latin typeface="Times New Roman" panose="02020603050405020304" pitchFamily="18" charset="0"/>
                <a:cs typeface="Times New Roman" panose="02020603050405020304" pitchFamily="18" charset="0"/>
              </a:rPr>
              <a:t>, HBV,HCV and HIV / TB, syphilis </a:t>
            </a:r>
            <a:r>
              <a:rPr lang="en-US" sz="5600" dirty="0">
                <a:latin typeface="Times New Roman" panose="02020603050405020304" pitchFamily="18" charset="0"/>
                <a:cs typeface="Times New Roman" panose="02020603050405020304" pitchFamily="18" charset="0"/>
              </a:rPr>
              <a:t>,</a:t>
            </a:r>
            <a:r>
              <a:rPr lang="en-US" sz="5600" dirty="0" smtClean="0">
                <a:latin typeface="Times New Roman" panose="02020603050405020304" pitchFamily="18" charset="0"/>
                <a:cs typeface="Times New Roman" panose="02020603050405020304" pitchFamily="18" charset="0"/>
              </a:rPr>
              <a:t>streptococcal </a:t>
            </a:r>
            <a:endParaRPr lang="en-US" sz="5600" dirty="0" smtClean="0">
              <a:latin typeface="Times New Roman" panose="02020603050405020304" pitchFamily="18" charset="0"/>
              <a:cs typeface="Times New Roman" panose="02020603050405020304" pitchFamily="18" charset="0"/>
            </a:endParaRPr>
          </a:p>
          <a:p>
            <a:pPr marL="0" indent="0" algn="l" rtl="0">
              <a:lnSpc>
                <a:spcPct val="15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a:t>
            </a:r>
            <a:r>
              <a:rPr lang="en-US" sz="6400" dirty="0" smtClean="0">
                <a:latin typeface="Times New Roman" panose="02020603050405020304" pitchFamily="18" charset="0"/>
                <a:cs typeface="Times New Roman" panose="02020603050405020304" pitchFamily="18" charset="0"/>
              </a:rPr>
              <a:t>○ </a:t>
            </a:r>
            <a:r>
              <a:rPr lang="en-US" sz="6400" b="1" dirty="0" smtClean="0">
                <a:latin typeface="Times New Roman" panose="02020603050405020304" pitchFamily="18" charset="0"/>
                <a:cs typeface="Times New Roman" panose="02020603050405020304" pitchFamily="18" charset="0"/>
              </a:rPr>
              <a:t>malignancies </a:t>
            </a:r>
            <a:r>
              <a:rPr lang="en-US" sz="5600" b="1" dirty="0" smtClean="0">
                <a:latin typeface="Times New Roman" panose="02020603050405020304" pitchFamily="18" charset="0"/>
                <a:cs typeface="Times New Roman" panose="02020603050405020304" pitchFamily="18" charset="0"/>
              </a:rPr>
              <a:t>: </a:t>
            </a:r>
          </a:p>
          <a:p>
            <a:pPr marL="0" indent="0" algn="l" rtl="0">
              <a:lnSpc>
                <a:spcPct val="10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 chronic lymphocytic leukemia</a:t>
            </a:r>
          </a:p>
          <a:p>
            <a:pPr marL="0" indent="0" algn="l" rtl="0">
              <a:lnSpc>
                <a:spcPct val="10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 hairy cell leukemia</a:t>
            </a:r>
          </a:p>
          <a:p>
            <a:pPr marL="0" indent="0" algn="l" rtl="0">
              <a:lnSpc>
                <a:spcPct val="100000"/>
              </a:lnSpc>
              <a:buNone/>
            </a:pPr>
            <a:r>
              <a:rPr lang="en-US" sz="5600" b="1" dirty="0">
                <a:latin typeface="Times New Roman" panose="02020603050405020304" pitchFamily="18" charset="0"/>
                <a:cs typeface="Times New Roman" panose="02020603050405020304" pitchFamily="18" charset="0"/>
              </a:rPr>
              <a:t> </a:t>
            </a:r>
            <a:r>
              <a:rPr lang="en-US" sz="5600" b="1" dirty="0" smtClean="0">
                <a:latin typeface="Times New Roman" panose="02020603050405020304" pitchFamily="18" charset="0"/>
                <a:cs typeface="Times New Roman" panose="02020603050405020304" pitchFamily="18" charset="0"/>
              </a:rPr>
              <a:t>                                                               □ </a:t>
            </a:r>
            <a:r>
              <a:rPr lang="en-US" sz="5600" dirty="0" smtClean="0">
                <a:latin typeface="Times New Roman" panose="02020603050405020304" pitchFamily="18" charset="0"/>
                <a:cs typeface="Times New Roman" panose="02020603050405020304" pitchFamily="18" charset="0"/>
              </a:rPr>
              <a:t>B-cell lymphoma</a:t>
            </a:r>
          </a:p>
          <a:p>
            <a:pPr marL="0" indent="0" algn="l" rtl="0">
              <a:lnSpc>
                <a:spcPct val="10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 multiple myeloma → refractory to dapsone</a:t>
            </a:r>
          </a:p>
          <a:p>
            <a:pPr marL="0" indent="0" algn="l" rtl="0">
              <a:lnSpc>
                <a:spcPct val="10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a:t>
            </a:r>
            <a:r>
              <a:rPr lang="en-US" sz="56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5600" i="1" dirty="0" smtClean="0">
                <a:solidFill>
                  <a:schemeClr val="accent1">
                    <a:lumMod val="75000"/>
                  </a:schemeClr>
                </a:solidFill>
                <a:latin typeface="Times New Roman" panose="02020603050405020304" pitchFamily="18" charset="0"/>
                <a:cs typeface="Times New Roman" panose="02020603050405020304" pitchFamily="18" charset="0"/>
              </a:rPr>
              <a:t>IgA paraproteinemia</a:t>
            </a:r>
          </a:p>
          <a:p>
            <a:pPr marL="0" indent="0" algn="l" rtl="0">
              <a:lnSpc>
                <a:spcPct val="10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a:t>
            </a:r>
            <a:r>
              <a:rPr lang="en-US" sz="6400" dirty="0" smtClean="0">
                <a:latin typeface="Times New Roman" panose="02020603050405020304" pitchFamily="18" charset="0"/>
                <a:cs typeface="Times New Roman" panose="02020603050405020304" pitchFamily="18" charset="0"/>
              </a:rPr>
              <a:t>○  </a:t>
            </a:r>
            <a:r>
              <a:rPr lang="en-US" sz="6400" b="1" dirty="0" smtClean="0">
                <a:latin typeface="Times New Roman" panose="02020603050405020304" pitchFamily="18" charset="0"/>
                <a:cs typeface="Times New Roman" panose="02020603050405020304" pitchFamily="18" charset="0"/>
              </a:rPr>
              <a:t>autoimmune diseases </a:t>
            </a:r>
            <a:r>
              <a:rPr lang="en-US" sz="6400" dirty="0" smtClean="0">
                <a:latin typeface="Times New Roman" panose="02020603050405020304" pitchFamily="18" charset="0"/>
                <a:cs typeface="Times New Roman" panose="02020603050405020304" pitchFamily="18" charset="0"/>
              </a:rPr>
              <a:t>:</a:t>
            </a:r>
          </a:p>
          <a:p>
            <a:pPr marL="0" indent="0" algn="l" rtl="0">
              <a:lnSpc>
                <a:spcPct val="10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 crohn's disease</a:t>
            </a:r>
          </a:p>
          <a:p>
            <a:pPr marL="0" indent="0" algn="l" rtl="0">
              <a:lnSpc>
                <a:spcPct val="10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 celiac disease → EED is responsive to gluten free diet</a:t>
            </a:r>
          </a:p>
          <a:p>
            <a:pPr marL="0" indent="0" algn="l" rtl="0">
              <a:lnSpc>
                <a:spcPct val="10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 rheumatoid arthritis</a:t>
            </a:r>
          </a:p>
          <a:p>
            <a:pPr marL="0" indent="0" algn="l" rtl="0">
              <a:lnSpc>
                <a:spcPct val="10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 systemic lupus erythematous</a:t>
            </a:r>
          </a:p>
          <a:p>
            <a:pPr marL="0" indent="0" algn="l" rtl="0">
              <a:lnSpc>
                <a:spcPct val="10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 primary Sjögren syndrome</a:t>
            </a:r>
          </a:p>
          <a:p>
            <a:pPr marL="0" indent="0" algn="l" rtl="0">
              <a:lnSpc>
                <a:spcPct val="10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a:t>
            </a:r>
            <a:r>
              <a:rPr lang="en-US" sz="6400" dirty="0" smtClean="0">
                <a:latin typeface="Times New Roman" panose="02020603050405020304" pitchFamily="18" charset="0"/>
                <a:cs typeface="Times New Roman" panose="02020603050405020304" pitchFamily="18" charset="0"/>
              </a:rPr>
              <a:t>○  </a:t>
            </a:r>
            <a:r>
              <a:rPr lang="en-US" sz="6400" b="1" dirty="0" smtClean="0">
                <a:latin typeface="Times New Roman" panose="02020603050405020304" pitchFamily="18" charset="0"/>
                <a:cs typeface="Times New Roman" panose="02020603050405020304" pitchFamily="18" charset="0"/>
              </a:rPr>
              <a:t>drugs </a:t>
            </a:r>
            <a:r>
              <a:rPr lang="en-US" sz="6400" dirty="0" smtClean="0">
                <a:latin typeface="Times New Roman" panose="02020603050405020304" pitchFamily="18" charset="0"/>
                <a:cs typeface="Times New Roman" panose="02020603050405020304" pitchFamily="18" charset="0"/>
              </a:rPr>
              <a:t>:  </a:t>
            </a:r>
          </a:p>
          <a:p>
            <a:pPr marL="0" indent="0" algn="l" rtl="0">
              <a:lnSpc>
                <a:spcPct val="100000"/>
              </a:lnSpc>
              <a:buNone/>
            </a:pPr>
            <a:r>
              <a:rPr lang="en-US" sz="5600" dirty="0">
                <a:latin typeface="Times New Roman" panose="02020603050405020304" pitchFamily="18" charset="0"/>
                <a:cs typeface="Times New Roman" panose="02020603050405020304" pitchFamily="18" charset="0"/>
              </a:rPr>
              <a:t> </a:t>
            </a:r>
            <a:r>
              <a:rPr lang="en-US" sz="5600" dirty="0" smtClean="0">
                <a:latin typeface="Times New Roman" panose="02020603050405020304" pitchFamily="18" charset="0"/>
                <a:cs typeface="Times New Roman" panose="02020603050405020304" pitchFamily="18" charset="0"/>
              </a:rPr>
              <a:t>                                                                ► erythropoietin</a:t>
            </a:r>
          </a:p>
          <a:p>
            <a:pPr marL="0" indent="0" algn="l" rtl="0">
              <a:lnSpc>
                <a:spcPct val="100000"/>
              </a:lnSpc>
              <a:buNone/>
            </a:pPr>
            <a:r>
              <a:rPr lang="en-US" sz="1700" dirty="0">
                <a:latin typeface="Times New Roman" panose="02020603050405020304" pitchFamily="18" charset="0"/>
                <a:cs typeface="Times New Roman" panose="02020603050405020304" pitchFamily="18" charset="0"/>
              </a:rPr>
              <a:t> </a:t>
            </a:r>
            <a:r>
              <a:rPr lang="en-US" sz="1700" dirty="0" smtClean="0">
                <a:latin typeface="Times New Roman" panose="02020603050405020304" pitchFamily="18" charset="0"/>
                <a:cs typeface="Times New Roman" panose="02020603050405020304" pitchFamily="18" charset="0"/>
              </a:rPr>
              <a:t>                        </a:t>
            </a:r>
          </a:p>
          <a:p>
            <a:pPr marL="0" indent="0" algn="l" rtl="0">
              <a:lnSpc>
                <a:spcPct val="100000"/>
              </a:lnSpc>
              <a:buNone/>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p>
          <a:p>
            <a:pPr marL="0" indent="0" algn="l" rtl="0">
              <a:lnSpc>
                <a:spcPct val="100000"/>
              </a:lnSpc>
              <a:buNone/>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p>
          <a:p>
            <a:pPr marL="0" indent="0" algn="l" rtl="0">
              <a:lnSpc>
                <a:spcPct val="100000"/>
              </a:lnSpc>
              <a:buNone/>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p>
          <a:p>
            <a:pPr marL="0" indent="0" algn="l" rtl="0">
              <a:lnSpc>
                <a:spcPct val="100000"/>
              </a:lnSpc>
              <a:buNone/>
            </a:pPr>
            <a:endParaRPr lang="en-US" sz="1800" dirty="0" smtClean="0">
              <a:latin typeface="Times New Roman" panose="02020603050405020304" pitchFamily="18" charset="0"/>
              <a:cs typeface="Times New Roman" panose="02020603050405020304" pitchFamily="18" charset="0"/>
            </a:endParaRPr>
          </a:p>
          <a:p>
            <a:pPr marL="0" indent="0" algn="l" rtl="0">
              <a:lnSpc>
                <a:spcPct val="150000"/>
              </a:lnSpc>
              <a:buNone/>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endParaRPr lang="fa-IR" sz="1800" dirty="0">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half" idx="10"/>
          </p:nvPr>
        </p:nvSpPr>
        <p:spPr/>
        <p:txBody>
          <a:bodyPr/>
          <a:lstStyle/>
          <a:p>
            <a:r>
              <a:rPr lang="en-US" dirty="0" smtClean="0"/>
              <a:t>9 December 2022            </a:t>
            </a:r>
            <a:endParaRPr lang="fa-IR" dirty="0"/>
          </a:p>
        </p:txBody>
      </p:sp>
      <p:sp>
        <p:nvSpPr>
          <p:cNvPr id="4" name="Footer Placeholder 3"/>
          <p:cNvSpPr>
            <a:spLocks noGrp="1"/>
          </p:cNvSpPr>
          <p:nvPr>
            <p:ph type="ftr" sz="quarter" idx="11"/>
          </p:nvPr>
        </p:nvSpPr>
        <p:spPr/>
        <p:txBody>
          <a:bodyPr/>
          <a:lstStyle/>
          <a:p>
            <a:r>
              <a:rPr lang="en-US" dirty="0" smtClean="0"/>
              <a:t>Fakhreddin Sabooniha</a:t>
            </a:r>
            <a:endParaRPr lang="fa-IR" dirty="0"/>
          </a:p>
        </p:txBody>
      </p:sp>
      <p:sp>
        <p:nvSpPr>
          <p:cNvPr id="6" name="Slide Number Placeholder 5"/>
          <p:cNvSpPr>
            <a:spLocks noGrp="1"/>
          </p:cNvSpPr>
          <p:nvPr>
            <p:ph type="sldNum" sz="quarter" idx="12"/>
          </p:nvPr>
        </p:nvSpPr>
        <p:spPr/>
        <p:txBody>
          <a:bodyPr/>
          <a:lstStyle/>
          <a:p>
            <a:r>
              <a:rPr lang="en-US" dirty="0"/>
              <a:t>8</a:t>
            </a:r>
            <a:endParaRPr lang="fa-IR" dirty="0"/>
          </a:p>
        </p:txBody>
      </p:sp>
    </p:spTree>
    <p:extLst>
      <p:ext uri="{BB962C8B-B14F-4D97-AF65-F5344CB8AC3E}">
        <p14:creationId xmlns:p14="http://schemas.microsoft.com/office/powerpoint/2010/main" val="3257871276"/>
      </p:ext>
    </p:extLst>
  </p:cSld>
  <p:clrMapOvr>
    <a:masterClrMapping/>
  </p:clrMapOvr>
  <mc:AlternateContent xmlns:mc="http://schemas.openxmlformats.org/markup-compatibility/2006" xmlns:p15="http://schemas.microsoft.com/office/powerpoint/2012/main">
    <mc:Choice Requires="p15">
      <p:transition spd="med">
        <p15:prstTrans prst="peelOff"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500"/>
                                        <p:tgtEl>
                                          <p:spTgt spid="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animEffect transition="in" filter="fade">
                                      <p:cBhvr>
                                        <p:cTn id="40" dur="500"/>
                                        <p:tgtEl>
                                          <p:spTgt spid="7">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Effect transition="in" filter="fade">
                                      <p:cBhvr>
                                        <p:cTn id="45" dur="500"/>
                                        <p:tgtEl>
                                          <p:spTgt spid="7">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
                                            <p:txEl>
                                              <p:pRg st="9" end="9"/>
                                            </p:txEl>
                                          </p:spTgt>
                                        </p:tgtEl>
                                        <p:attrNameLst>
                                          <p:attrName>style.visibility</p:attrName>
                                        </p:attrNameLst>
                                      </p:cBhvr>
                                      <p:to>
                                        <p:strVal val="visible"/>
                                      </p:to>
                                    </p:set>
                                    <p:anim calcmode="lin" valueType="num">
                                      <p:cBhvr additive="base">
                                        <p:cTn id="50"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xEl>
                                              <p:pRg st="10" end="10"/>
                                            </p:txEl>
                                          </p:spTgt>
                                        </p:tgtEl>
                                        <p:attrNameLst>
                                          <p:attrName>style.visibility</p:attrName>
                                        </p:attrNameLst>
                                      </p:cBhvr>
                                      <p:to>
                                        <p:strVal val="visible"/>
                                      </p:to>
                                    </p:set>
                                    <p:animEffect transition="in" filter="fade">
                                      <p:cBhvr>
                                        <p:cTn id="56" dur="1000"/>
                                        <p:tgtEl>
                                          <p:spTgt spid="7">
                                            <p:txEl>
                                              <p:pRg st="10" end="10"/>
                                            </p:txEl>
                                          </p:spTgt>
                                        </p:tgtEl>
                                      </p:cBhvr>
                                    </p:animEffect>
                                    <p:anim calcmode="lin" valueType="num">
                                      <p:cBhvr>
                                        <p:cTn id="57"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xEl>
                                              <p:pRg st="11" end="11"/>
                                            </p:txEl>
                                          </p:spTgt>
                                        </p:tgtEl>
                                        <p:attrNameLst>
                                          <p:attrName>style.visibility</p:attrName>
                                        </p:attrNameLst>
                                      </p:cBhvr>
                                      <p:to>
                                        <p:strVal val="visible"/>
                                      </p:to>
                                    </p:set>
                                    <p:animEffect transition="in" filter="fade">
                                      <p:cBhvr>
                                        <p:cTn id="63" dur="1000"/>
                                        <p:tgtEl>
                                          <p:spTgt spid="7">
                                            <p:txEl>
                                              <p:pRg st="11" end="11"/>
                                            </p:txEl>
                                          </p:spTgt>
                                        </p:tgtEl>
                                      </p:cBhvr>
                                    </p:animEffect>
                                    <p:anim calcmode="lin" valueType="num">
                                      <p:cBhvr>
                                        <p:cTn id="64"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7">
                                            <p:txEl>
                                              <p:pRg st="12" end="12"/>
                                            </p:txEl>
                                          </p:spTgt>
                                        </p:tgtEl>
                                        <p:attrNameLst>
                                          <p:attrName>style.visibility</p:attrName>
                                        </p:attrNameLst>
                                      </p:cBhvr>
                                      <p:to>
                                        <p:strVal val="visible"/>
                                      </p:to>
                                    </p:set>
                                    <p:animEffect transition="in" filter="fade">
                                      <p:cBhvr>
                                        <p:cTn id="70" dur="1000"/>
                                        <p:tgtEl>
                                          <p:spTgt spid="7">
                                            <p:txEl>
                                              <p:pRg st="12" end="12"/>
                                            </p:txEl>
                                          </p:spTgt>
                                        </p:tgtEl>
                                      </p:cBhvr>
                                    </p:animEffect>
                                    <p:anim calcmode="lin" valueType="num">
                                      <p:cBhvr>
                                        <p:cTn id="71" dur="1000" fill="hold"/>
                                        <p:tgtEl>
                                          <p:spTgt spid="7">
                                            <p:txEl>
                                              <p:pRg st="12" end="12"/>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7">
                                            <p:txEl>
                                              <p:pRg st="13" end="13"/>
                                            </p:txEl>
                                          </p:spTgt>
                                        </p:tgtEl>
                                        <p:attrNameLst>
                                          <p:attrName>style.visibility</p:attrName>
                                        </p:attrNameLst>
                                      </p:cBhvr>
                                      <p:to>
                                        <p:strVal val="visible"/>
                                      </p:to>
                                    </p:set>
                                    <p:animEffect transition="in" filter="fade">
                                      <p:cBhvr>
                                        <p:cTn id="77" dur="1000"/>
                                        <p:tgtEl>
                                          <p:spTgt spid="7">
                                            <p:txEl>
                                              <p:pRg st="13" end="13"/>
                                            </p:txEl>
                                          </p:spTgt>
                                        </p:tgtEl>
                                      </p:cBhvr>
                                    </p:animEffect>
                                    <p:anim calcmode="lin" valueType="num">
                                      <p:cBhvr>
                                        <p:cTn id="78" dur="1000" fill="hold"/>
                                        <p:tgtEl>
                                          <p:spTgt spid="7">
                                            <p:txEl>
                                              <p:pRg st="13" end="13"/>
                                            </p:txEl>
                                          </p:spTgt>
                                        </p:tgtEl>
                                        <p:attrNameLst>
                                          <p:attrName>ppt_x</p:attrName>
                                        </p:attrNameLst>
                                      </p:cBhvr>
                                      <p:tavLst>
                                        <p:tav tm="0">
                                          <p:val>
                                            <p:strVal val="#ppt_x"/>
                                          </p:val>
                                        </p:tav>
                                        <p:tav tm="100000">
                                          <p:val>
                                            <p:strVal val="#ppt_x"/>
                                          </p:val>
                                        </p:tav>
                                      </p:tavLst>
                                    </p:anim>
                                    <p:anim calcmode="lin" valueType="num">
                                      <p:cBhvr>
                                        <p:cTn id="79" dur="1000" fill="hold"/>
                                        <p:tgtEl>
                                          <p:spTgt spid="7">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7">
                                            <p:txEl>
                                              <p:pRg st="14" end="14"/>
                                            </p:txEl>
                                          </p:spTgt>
                                        </p:tgtEl>
                                        <p:attrNameLst>
                                          <p:attrName>style.visibility</p:attrName>
                                        </p:attrNameLst>
                                      </p:cBhvr>
                                      <p:to>
                                        <p:strVal val="visible"/>
                                      </p:to>
                                    </p:set>
                                    <p:animEffect transition="in" filter="fade">
                                      <p:cBhvr>
                                        <p:cTn id="84" dur="1000"/>
                                        <p:tgtEl>
                                          <p:spTgt spid="7">
                                            <p:txEl>
                                              <p:pRg st="14" end="14"/>
                                            </p:txEl>
                                          </p:spTgt>
                                        </p:tgtEl>
                                      </p:cBhvr>
                                    </p:animEffect>
                                    <p:anim calcmode="lin" valueType="num">
                                      <p:cBhvr>
                                        <p:cTn id="85" dur="1000" fill="hold"/>
                                        <p:tgtEl>
                                          <p:spTgt spid="7">
                                            <p:txEl>
                                              <p:pRg st="14" end="14"/>
                                            </p:txEl>
                                          </p:spTgt>
                                        </p:tgtEl>
                                        <p:attrNameLst>
                                          <p:attrName>ppt_x</p:attrName>
                                        </p:attrNameLst>
                                      </p:cBhvr>
                                      <p:tavLst>
                                        <p:tav tm="0">
                                          <p:val>
                                            <p:strVal val="#ppt_x"/>
                                          </p:val>
                                        </p:tav>
                                        <p:tav tm="100000">
                                          <p:val>
                                            <p:strVal val="#ppt_x"/>
                                          </p:val>
                                        </p:tav>
                                      </p:tavLst>
                                    </p:anim>
                                    <p:anim calcmode="lin" valueType="num">
                                      <p:cBhvr>
                                        <p:cTn id="86" dur="1000" fill="hold"/>
                                        <p:tgtEl>
                                          <p:spTgt spid="7">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
                                            <p:txEl>
                                              <p:pRg st="15" end="15"/>
                                            </p:txEl>
                                          </p:spTgt>
                                        </p:tgtEl>
                                        <p:attrNameLst>
                                          <p:attrName>style.visibility</p:attrName>
                                        </p:attrNameLst>
                                      </p:cBhvr>
                                      <p:to>
                                        <p:strVal val="visible"/>
                                      </p:to>
                                    </p:set>
                                    <p:anim calcmode="lin" valueType="num">
                                      <p:cBhvr additive="base">
                                        <p:cTn id="91" dur="500" fill="hold"/>
                                        <p:tgtEl>
                                          <p:spTgt spid="7">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7">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
                                            <p:txEl>
                                              <p:pRg st="16" end="16"/>
                                            </p:txEl>
                                          </p:spTgt>
                                        </p:tgtEl>
                                        <p:attrNameLst>
                                          <p:attrName>style.visibility</p:attrName>
                                        </p:attrNameLst>
                                      </p:cBhvr>
                                      <p:to>
                                        <p:strVal val="visible"/>
                                      </p:to>
                                    </p:set>
                                    <p:anim calcmode="lin" valueType="num">
                                      <p:cBhvr additive="base">
                                        <p:cTn id="97" dur="500" fill="hold"/>
                                        <p:tgtEl>
                                          <p:spTgt spid="7">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7">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75657" y="1117478"/>
                <a:ext cx="10161320" cy="5238872"/>
              </a:xfrm>
            </p:spPr>
            <p:txBody>
              <a:bodyPr>
                <a:normAutofit/>
              </a:bodyPr>
              <a:lstStyle/>
              <a:p>
                <a:pPr marL="0" indent="0" algn="l" rtl="0">
                  <a:lnSpc>
                    <a:spcPct val="150000"/>
                  </a:lnSpc>
                  <a:buNone/>
                </a:pPr>
                <a:r>
                  <a:rPr lang="en-US" sz="2400" b="1" dirty="0" smtClean="0">
                    <a:latin typeface="Times New Roman" panose="02020603050405020304" pitchFamily="18" charset="0"/>
                    <a:cs typeface="Times New Roman" panose="02020603050405020304" pitchFamily="18" charset="0"/>
                  </a:rPr>
                  <a:t>Diagnosis:</a:t>
                </a:r>
              </a:p>
              <a:p>
                <a:pPr marL="0" indent="0" algn="l" rtl="0">
                  <a:lnSpc>
                    <a:spcPct val="150000"/>
                  </a:lnSpc>
                  <a:buNone/>
                </a:pP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algn="l" rtl="0">
                  <a:lnSpc>
                    <a:spcPct val="150000"/>
                  </a:lnSpc>
                  <a:buFont typeface="Wingdings" panose="05000000000000000000" pitchFamily="2" charset="2"/>
                  <a:buChar char="q"/>
                </a:pPr>
                <a:r>
                  <a:rPr lang="en-US" sz="1800" dirty="0" smtClean="0">
                    <a:latin typeface="Times New Roman" panose="02020603050405020304" pitchFamily="18" charset="0"/>
                    <a:cs typeface="Times New Roman" panose="02020603050405020304" pitchFamily="18" charset="0"/>
                  </a:rPr>
                  <a:t> made upon correlation of the clinical and histologic findings</a:t>
                </a:r>
              </a:p>
              <a:p>
                <a:pPr algn="l" rtl="0">
                  <a:lnSpc>
                    <a:spcPct val="150000"/>
                  </a:lnSpc>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skin biopsy :</a:t>
                </a:r>
              </a:p>
              <a:p>
                <a:pPr marL="0" indent="0" algn="l" rtl="0">
                  <a:lnSpc>
                    <a:spcPct val="150000"/>
                  </a:lnSpc>
                  <a:buNone/>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 necessary to confirm the diagnosis</a:t>
                </a:r>
              </a:p>
              <a:p>
                <a:pPr marL="0" indent="0" algn="l" rtl="0">
                  <a:lnSpc>
                    <a:spcPct val="150000"/>
                  </a:lnSpc>
                  <a:buNone/>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 </a:t>
                </a:r>
                <a:r>
                  <a:rPr lang="en-US" sz="1800" b="1" dirty="0" smtClean="0">
                    <a:solidFill>
                      <a:schemeClr val="accent1"/>
                    </a:solidFill>
                    <a:latin typeface="Times New Roman" panose="02020603050405020304" pitchFamily="18" charset="0"/>
                    <a:cs typeface="Times New Roman" panose="02020603050405020304" pitchFamily="18" charset="0"/>
                  </a:rPr>
                  <a:t>Leukocytoclastic vasculitis </a:t>
                </a:r>
                <a14:m>
                  <m:oMath xmlns:m="http://schemas.openxmlformats.org/officeDocument/2006/math">
                    <m:r>
                      <a:rPr lang="en-US" sz="1800" b="1" i="0" smtClean="0">
                        <a:solidFill>
                          <a:schemeClr val="accent1"/>
                        </a:solidFill>
                        <a:latin typeface="Cambria Math" panose="02040503050406030204" pitchFamily="18" charset="0"/>
                        <a:cs typeface="Times New Roman" panose="02020603050405020304" pitchFamily="18" charset="0"/>
                      </a:rPr>
                      <m:t>→</m:t>
                    </m:r>
                  </m:oMath>
                </a14:m>
                <a:r>
                  <a:rPr lang="en-US" sz="1800" b="1" dirty="0" smtClean="0">
                    <a:solidFill>
                      <a:schemeClr val="accent1"/>
                    </a:solidFill>
                    <a:latin typeface="Times New Roman" panose="02020603050405020304" pitchFamily="18" charset="0"/>
                    <a:cs typeface="Times New Roman" panose="02020603050405020304" pitchFamily="18" charset="0"/>
                  </a:rPr>
                  <a:t> key histologic finding of early EED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75657" y="1117478"/>
                <a:ext cx="10161320" cy="5238872"/>
              </a:xfrm>
              <a:blipFill rotWithShape="0">
                <a:blip r:embed="rId2"/>
                <a:stretch>
                  <a:fillRect l="-960"/>
                </a:stretch>
              </a:blipFill>
            </p:spPr>
            <p:txBody>
              <a:bodyPr/>
              <a:lstStyle/>
              <a:p>
                <a:r>
                  <a:rPr lang="fa-IR">
                    <a:noFill/>
                  </a:rPr>
                  <a:t> </a:t>
                </a:r>
              </a:p>
            </p:txBody>
          </p:sp>
        </mc:Fallback>
      </mc:AlternateContent>
      <p:sp>
        <p:nvSpPr>
          <p:cNvPr id="4" name="Date Placeholder 3"/>
          <p:cNvSpPr>
            <a:spLocks noGrp="1"/>
          </p:cNvSpPr>
          <p:nvPr>
            <p:ph type="dt" sz="half" idx="10"/>
          </p:nvPr>
        </p:nvSpPr>
        <p:spPr/>
        <p:txBody>
          <a:bodyPr/>
          <a:lstStyle/>
          <a:p>
            <a:r>
              <a:rPr lang="en-US" dirty="0" smtClean="0"/>
              <a:t>9 December 2022              </a:t>
            </a:r>
            <a:endParaRPr lang="fa-IR" dirty="0"/>
          </a:p>
        </p:txBody>
      </p:sp>
      <p:sp>
        <p:nvSpPr>
          <p:cNvPr id="5" name="Footer Placeholder 4"/>
          <p:cNvSpPr>
            <a:spLocks noGrp="1"/>
          </p:cNvSpPr>
          <p:nvPr>
            <p:ph type="ftr" sz="quarter" idx="11"/>
          </p:nvPr>
        </p:nvSpPr>
        <p:spPr/>
        <p:txBody>
          <a:bodyPr/>
          <a:lstStyle/>
          <a:p>
            <a:r>
              <a:rPr lang="en-US" dirty="0" smtClean="0"/>
              <a:t>Fakhreddin Sabooniha</a:t>
            </a:r>
            <a:endParaRPr lang="fa-IR" dirty="0"/>
          </a:p>
        </p:txBody>
      </p:sp>
      <p:sp>
        <p:nvSpPr>
          <p:cNvPr id="6" name="Slide Number Placeholder 5"/>
          <p:cNvSpPr>
            <a:spLocks noGrp="1"/>
          </p:cNvSpPr>
          <p:nvPr>
            <p:ph type="sldNum" sz="quarter" idx="12"/>
          </p:nvPr>
        </p:nvSpPr>
        <p:spPr/>
        <p:txBody>
          <a:bodyPr/>
          <a:lstStyle/>
          <a:p>
            <a:r>
              <a:rPr lang="en-US" dirty="0"/>
              <a:t>9</a:t>
            </a:r>
            <a:endParaRPr lang="fa-IR" dirty="0"/>
          </a:p>
        </p:txBody>
      </p:sp>
      <p:pic>
        <p:nvPicPr>
          <p:cNvPr id="7" name="Picture 6"/>
          <p:cNvPicPr>
            <a:picLocks noChangeAspect="1"/>
          </p:cNvPicPr>
          <p:nvPr/>
        </p:nvPicPr>
        <p:blipFill rotWithShape="1">
          <a:blip r:embed="rId3"/>
          <a:srcRect l="1950" t="10377" r="90288" b="81108"/>
          <a:stretch/>
        </p:blipFill>
        <p:spPr>
          <a:xfrm>
            <a:off x="0" y="201881"/>
            <a:ext cx="1282390" cy="724394"/>
          </a:xfrm>
          <a:prstGeom prst="rect">
            <a:avLst/>
          </a:prstGeom>
        </p:spPr>
      </p:pic>
      <p:sp>
        <p:nvSpPr>
          <p:cNvPr id="8" name="TextBox 7"/>
          <p:cNvSpPr txBox="1"/>
          <p:nvPr/>
        </p:nvSpPr>
        <p:spPr>
          <a:xfrm>
            <a:off x="1080655" y="427512"/>
            <a:ext cx="5248893" cy="369332"/>
          </a:xfrm>
          <a:prstGeom prst="rect">
            <a:avLst/>
          </a:prstGeom>
          <a:noFill/>
        </p:spPr>
        <p:txBody>
          <a:bodyPr wrap="square" rtlCol="1">
            <a:spAutoFit/>
          </a:bodyPr>
          <a:lstStyle/>
          <a:p>
            <a:r>
              <a:rPr lang="en-US" b="1" dirty="0" smtClean="0">
                <a:latin typeface="Times New Roman" panose="02020603050405020304" pitchFamily="18" charset="0"/>
                <a:cs typeface="Times New Roman" panose="02020603050405020304" pitchFamily="18" charset="0"/>
              </a:rPr>
              <a:t>World Symposium on Orthopaedics 2022                  </a:t>
            </a:r>
            <a:endParaRPr lang="fa-I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612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3801</TotalTime>
  <Words>2571</Words>
  <Application>Microsoft Office PowerPoint</Application>
  <PresentationFormat>Widescreen</PresentationFormat>
  <Paragraphs>363</Paragraphs>
  <Slides>29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Cambria Math</vt:lpstr>
      <vt:lpstr>Georgia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       Fig.1.Erythema elevatum diutinum. A Erythematous papulonodules on the upper knee, representing acute lesions, admixed with older red–brown nodules. B Symmetrically distributed, dull pink to violet–brown nodules and plaques on the extensor forearms and dorsal hands. C Firm nodule on the dorsum of the hand in a patient with HIV infection, representing a late-stage lesion.  Wetter DA, Dutz JP, Shinkai K, Fox LP (2018) Cutaneous vasculitis. In: Bolognia JL, Schaffer JV, Cerroni L (eds) Dermatology, 4th edn. Elsevier, p423. A, Courtesy, Kenneth Greer, MD; C, Courtesy, Rachel Moore, MD.</vt:lpstr>
      <vt:lpstr>PowerPoint Presentation</vt:lpstr>
      <vt:lpstr>PowerPoint Presentation</vt:lpstr>
      <vt:lpstr>PowerPoint Presentation</vt:lpstr>
      <vt:lpstr>       Histopathology:</vt:lpstr>
      <vt:lpstr>PowerPoint Presentation</vt:lpstr>
      <vt:lpstr>PowerPoint Presentation</vt:lpstr>
      <vt:lpstr>PowerPoint Presentation</vt:lpstr>
      <vt:lpstr>     Fig.3.Morphologic approach to the patient with suspected cutaneous vasculitis.ANCA,antineutrophil cytoplasmic antibodies;CSVV,cutaneous small vessel vasculitis;DIF,direct immunofluorescence  Wetter DA, Dutz JP, Shinkai K, Fox LP (2018) Cutaneous vasculitis. In: Bolognia JL, Schaffer JV, Cerroni L (eds) Dermatology, 4th edn. Elsevier, p437</vt:lpstr>
      <vt:lpstr>PowerPoint Presentation</vt:lpstr>
      <vt:lpstr>PowerPoint Presentation</vt:lpstr>
      <vt:lpstr>PowerPoint Presentation</vt:lpstr>
      <vt:lpstr>Fig5. Significant reduction of the size of the lesion during treatment                                </vt:lpstr>
      <vt:lpstr>    Fig 6. Near-complete resolution of the lesion after 2 weeks of treatment with dapsone 100 mg BID without any recurrence after 3 years of follow-up</vt:lpstr>
      <vt:lpstr>PowerPoint Presentation</vt:lpstr>
      <vt:lpstr>PowerPoint Presentation</vt:lpstr>
      <vt:lpstr>PowerPoint Presentation</vt:lpstr>
      <vt:lpstr>   References:</vt:lpstr>
      <vt:lpstr>PowerPoint Presentation</vt:lpstr>
      <vt:lpstr>PowerPoint Presentation</vt:lpstr>
      <vt:lpstr>PowerPoint Presentation</vt:lpstr>
      <vt:lpstr>PowerPoint Presentation</vt:lpstr>
      <vt:lpstr>PowerPoint Presentation</vt:lpstr>
      <vt:lpstr>                 Thanks for your attention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parse</dc:creator>
  <cp:lastModifiedBy>parse</cp:lastModifiedBy>
  <cp:revision>493</cp:revision>
  <cp:lastPrinted>2022-12-04T12:56:18Z</cp:lastPrinted>
  <dcterms:created xsi:type="dcterms:W3CDTF">2022-11-25T08:22:18Z</dcterms:created>
  <dcterms:modified xsi:type="dcterms:W3CDTF">2022-12-04T12:57:04Z</dcterms:modified>
</cp:coreProperties>
</file>